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95" r:id="rId1"/>
    <p:sldMasterId id="2147483707" r:id="rId2"/>
  </p:sldMasterIdLst>
  <p:notesMasterIdLst>
    <p:notesMasterId r:id="rId52"/>
  </p:notesMasterIdLst>
  <p:sldIdLst>
    <p:sldId id="256" r:id="rId3"/>
    <p:sldId id="257" r:id="rId4"/>
    <p:sldId id="260" r:id="rId5"/>
    <p:sldId id="295" r:id="rId6"/>
    <p:sldId id="258" r:id="rId7"/>
    <p:sldId id="296" r:id="rId8"/>
    <p:sldId id="299" r:id="rId9"/>
    <p:sldId id="298" r:id="rId10"/>
    <p:sldId id="297" r:id="rId11"/>
    <p:sldId id="310" r:id="rId12"/>
    <p:sldId id="311" r:id="rId13"/>
    <p:sldId id="270" r:id="rId14"/>
    <p:sldId id="287" r:id="rId15"/>
    <p:sldId id="289" r:id="rId16"/>
    <p:sldId id="307" r:id="rId17"/>
    <p:sldId id="316" r:id="rId18"/>
    <p:sldId id="305" r:id="rId19"/>
    <p:sldId id="321" r:id="rId20"/>
    <p:sldId id="313" r:id="rId21"/>
    <p:sldId id="315" r:id="rId22"/>
    <p:sldId id="331" r:id="rId23"/>
    <p:sldId id="304" r:id="rId24"/>
    <p:sldId id="318" r:id="rId25"/>
    <p:sldId id="301" r:id="rId26"/>
    <p:sldId id="314" r:id="rId27"/>
    <p:sldId id="330" r:id="rId28"/>
    <p:sldId id="319" r:id="rId29"/>
    <p:sldId id="322" r:id="rId30"/>
    <p:sldId id="328" r:id="rId31"/>
    <p:sldId id="320" r:id="rId32"/>
    <p:sldId id="329" r:id="rId33"/>
    <p:sldId id="325" r:id="rId34"/>
    <p:sldId id="326" r:id="rId35"/>
    <p:sldId id="323" r:id="rId36"/>
    <p:sldId id="327" r:id="rId37"/>
    <p:sldId id="324" r:id="rId38"/>
    <p:sldId id="284" r:id="rId39"/>
    <p:sldId id="339" r:id="rId40"/>
    <p:sldId id="340" r:id="rId41"/>
    <p:sldId id="264" r:id="rId42"/>
    <p:sldId id="306" r:id="rId43"/>
    <p:sldId id="332" r:id="rId44"/>
    <p:sldId id="333" r:id="rId45"/>
    <p:sldId id="334" r:id="rId46"/>
    <p:sldId id="336" r:id="rId47"/>
    <p:sldId id="335" r:id="rId48"/>
    <p:sldId id="337" r:id="rId49"/>
    <p:sldId id="338" r:id="rId50"/>
    <p:sldId id="293" r:id="rId5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98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78" d="100"/>
          <a:sy n="78" d="100"/>
        </p:scale>
        <p:origin x="1598" y="62"/>
      </p:cViewPr>
      <p:guideLst>
        <p:guide orient="horz" pos="2160"/>
        <p:guide pos="2880"/>
      </p:guideLst>
    </p:cSldViewPr>
  </p:slideViewPr>
  <p:notesTextViewPr>
    <p:cViewPr>
      <p:scale>
        <a:sx n="1" d="1"/>
        <a:sy n="1" d="1"/>
      </p:scale>
      <p:origin x="0" y="0"/>
    </p:cViewPr>
  </p:notesTextViewPr>
  <p:sorterViewPr>
    <p:cViewPr>
      <p:scale>
        <a:sx n="100" d="100"/>
        <a:sy n="100" d="100"/>
      </p:scale>
      <p:origin x="0" y="-6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1143000" y="685800"/>
            <a:ext cx="4572000" cy="3429000"/>
          </a:xfrm>
          <a:prstGeom prst="rect">
            <a:avLst/>
          </a:prstGeom>
        </p:spPr>
        <p:txBody>
          <a:bodyPr/>
          <a:lstStyle/>
          <a:p>
            <a:endParaRPr/>
          </a:p>
        </p:txBody>
      </p:sp>
      <p:sp>
        <p:nvSpPr>
          <p:cNvPr id="127" name="Shape 12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77739982"/>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628 length, 13 vectors, last 4 layers add gives the thing we got </a:t>
            </a:r>
          </a:p>
        </p:txBody>
      </p:sp>
    </p:spTree>
    <p:extLst>
      <p:ext uri="{BB962C8B-B14F-4D97-AF65-F5344CB8AC3E}">
        <p14:creationId xmlns:p14="http://schemas.microsoft.com/office/powerpoint/2010/main" val="1550924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628 length, 13 vectors, last 4 layers add gives the thing we got </a:t>
            </a:r>
          </a:p>
        </p:txBody>
      </p:sp>
    </p:spTree>
    <p:extLst>
      <p:ext uri="{BB962C8B-B14F-4D97-AF65-F5344CB8AC3E}">
        <p14:creationId xmlns:p14="http://schemas.microsoft.com/office/powerpoint/2010/main" val="4142246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628 length, 13 vectors, last 4 layers add gives the thing we got </a:t>
            </a:r>
          </a:p>
        </p:txBody>
      </p:sp>
    </p:spTree>
    <p:extLst>
      <p:ext uri="{BB962C8B-B14F-4D97-AF65-F5344CB8AC3E}">
        <p14:creationId xmlns:p14="http://schemas.microsoft.com/office/powerpoint/2010/main" val="2670656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15"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83676521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9_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
        <p:nvSpPr>
          <p:cNvPr id="120" name="Title Text"/>
          <p:cNvSpPr txBox="1">
            <a:spLocks noGrp="1"/>
          </p:cNvSpPr>
          <p:nvPr>
            <p:ph type="title"/>
          </p:nvPr>
        </p:nvSpPr>
        <p:spPr>
          <a:prstGeom prst="rect">
            <a:avLst/>
          </a:prstGeom>
        </p:spPr>
        <p:txBody>
          <a:bodyPr/>
          <a:lstStyle/>
          <a:p>
            <a:r>
              <a:rPr lang="en-US"/>
              <a:t>Click to edit Master title style</a:t>
            </a:r>
            <a:endParaRPr/>
          </a:p>
        </p:txBody>
      </p:sp>
    </p:spTree>
    <p:extLst>
      <p:ext uri="{BB962C8B-B14F-4D97-AF65-F5344CB8AC3E}">
        <p14:creationId xmlns:p14="http://schemas.microsoft.com/office/powerpoint/2010/main" val="88577605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F4FE94-D046-4F21-ACE4-2D836AFF0390}" type="datetimeFigureOut">
              <a:rPr lang="en-IN" smtClean="0"/>
              <a:pPr/>
              <a:t>03-01-2024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1915204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3385824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2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2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25"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2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2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509284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sp>
        <p:nvSpPr>
          <p:cNvPr id="3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3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37"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3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3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967386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3_Default">
    <p:spTree>
      <p:nvGrpSpPr>
        <p:cNvPr id="1" name=""/>
        <p:cNvGrpSpPr/>
        <p:nvPr/>
      </p:nvGrpSpPr>
      <p:grpSpPr>
        <a:xfrm>
          <a:off x="0" y="0"/>
          <a:ext cx="0" cy="0"/>
          <a:chOff x="0" y="0"/>
          <a:chExt cx="0" cy="0"/>
        </a:xfrm>
      </p:grpSpPr>
      <p:sp>
        <p:nvSpPr>
          <p:cNvPr id="4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4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49"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5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5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16992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4_Default">
    <p:spTree>
      <p:nvGrpSpPr>
        <p:cNvPr id="1" name=""/>
        <p:cNvGrpSpPr/>
        <p:nvPr/>
      </p:nvGrpSpPr>
      <p:grpSpPr>
        <a:xfrm>
          <a:off x="0" y="0"/>
          <a:ext cx="0" cy="0"/>
          <a:chOff x="0" y="0"/>
          <a:chExt cx="0" cy="0"/>
        </a:xfrm>
      </p:grpSpPr>
      <p:sp>
        <p:nvSpPr>
          <p:cNvPr id="59"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60"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61"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62"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63"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853179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5_Default">
    <p:spTree>
      <p:nvGrpSpPr>
        <p:cNvPr id="1" name=""/>
        <p:cNvGrpSpPr/>
        <p:nvPr/>
      </p:nvGrpSpPr>
      <p:grpSpPr>
        <a:xfrm>
          <a:off x="0" y="0"/>
          <a:ext cx="0" cy="0"/>
          <a:chOff x="0" y="0"/>
          <a:chExt cx="0" cy="0"/>
        </a:xfrm>
      </p:grpSpPr>
      <p:sp>
        <p:nvSpPr>
          <p:cNvPr id="71"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72"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73"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74"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75"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3639244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6_Default">
    <p:spTree>
      <p:nvGrpSpPr>
        <p:cNvPr id="1" name=""/>
        <p:cNvGrpSpPr/>
        <p:nvPr/>
      </p:nvGrpSpPr>
      <p:grpSpPr>
        <a:xfrm>
          <a:off x="0" y="0"/>
          <a:ext cx="0" cy="0"/>
          <a:chOff x="0" y="0"/>
          <a:chExt cx="0" cy="0"/>
        </a:xfrm>
      </p:grpSpPr>
      <p:sp>
        <p:nvSpPr>
          <p:cNvPr id="8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8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85"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86"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87"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021768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7_Default">
    <p:spTree>
      <p:nvGrpSpPr>
        <p:cNvPr id="1" name=""/>
        <p:cNvGrpSpPr/>
        <p:nvPr/>
      </p:nvGrpSpPr>
      <p:grpSpPr>
        <a:xfrm>
          <a:off x="0" y="0"/>
          <a:ext cx="0" cy="0"/>
          <a:chOff x="0" y="0"/>
          <a:chExt cx="0" cy="0"/>
        </a:xfrm>
      </p:grpSpPr>
      <p:sp>
        <p:nvSpPr>
          <p:cNvPr id="9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9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97"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98"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99"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850523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Default">
    <p:spTree>
      <p:nvGrpSpPr>
        <p:cNvPr id="1" name=""/>
        <p:cNvGrpSpPr/>
        <p:nvPr/>
      </p:nvGrpSpPr>
      <p:grpSpPr>
        <a:xfrm>
          <a:off x="0" y="0"/>
          <a:ext cx="0" cy="0"/>
          <a:chOff x="0" y="0"/>
          <a:chExt cx="0" cy="0"/>
        </a:xfrm>
      </p:grpSpPr>
      <p:sp>
        <p:nvSpPr>
          <p:cNvPr id="2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2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25"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26"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27"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8"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220565434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8_Default">
    <p:spTree>
      <p:nvGrpSpPr>
        <p:cNvPr id="1" name=""/>
        <p:cNvGrpSpPr/>
        <p:nvPr/>
      </p:nvGrpSpPr>
      <p:grpSpPr>
        <a:xfrm>
          <a:off x="0" y="0"/>
          <a:ext cx="0" cy="0"/>
          <a:chOff x="0" y="0"/>
          <a:chExt cx="0" cy="0"/>
        </a:xfrm>
      </p:grpSpPr>
      <p:sp>
        <p:nvSpPr>
          <p:cNvPr id="10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10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109"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sp>
        <p:nvSpPr>
          <p:cNvPr id="110" name="Title Text"/>
          <p:cNvSpPr txBox="1">
            <a:spLocks noGrp="1"/>
          </p:cNvSpPr>
          <p:nvPr>
            <p:ph type="title"/>
          </p:nvPr>
        </p:nvSpPr>
        <p:spPr>
          <a:xfrm>
            <a:off x="990600" y="1371600"/>
            <a:ext cx="6858000" cy="808038"/>
          </a:xfrm>
          <a:prstGeom prst="rect">
            <a:avLst/>
          </a:prstGeom>
        </p:spPr>
        <p:txBody>
          <a:bodyPr>
            <a:normAutofit/>
          </a:bodyPr>
          <a:lstStyle/>
          <a:p>
            <a:r>
              <a:t>Title Text</a:t>
            </a:r>
          </a:p>
        </p:txBody>
      </p:sp>
      <p:sp>
        <p:nvSpPr>
          <p:cNvPr id="111" name="Body Level One…"/>
          <p:cNvSpPr txBox="1">
            <a:spLocks noGrp="1"/>
          </p:cNvSpPr>
          <p:nvPr>
            <p:ph type="body" idx="1"/>
          </p:nvPr>
        </p:nvSpPr>
        <p:spPr>
          <a:xfrm>
            <a:off x="914400" y="2362200"/>
            <a:ext cx="7315200" cy="376396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329206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9_Default">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0" name="Title Text"/>
          <p:cNvSpPr txBox="1">
            <a:spLocks noGrp="1"/>
          </p:cNvSpPr>
          <p:nvPr>
            <p:ph type="title"/>
          </p:nvPr>
        </p:nvSpPr>
        <p:spPr>
          <a:prstGeom prst="rect">
            <a:avLst/>
          </a:prstGeom>
        </p:spPr>
        <p:txBody>
          <a:bodyPr/>
          <a:lstStyle/>
          <a:p>
            <a:r>
              <a:t>Title Text</a:t>
            </a:r>
          </a:p>
        </p:txBody>
      </p:sp>
    </p:spTree>
    <p:extLst>
      <p:ext uri="{BB962C8B-B14F-4D97-AF65-F5344CB8AC3E}">
        <p14:creationId xmlns:p14="http://schemas.microsoft.com/office/powerpoint/2010/main" val="17238763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sp>
        <p:nvSpPr>
          <p:cNvPr id="3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3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3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38"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39"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0"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135337042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Default">
    <p:spTree>
      <p:nvGrpSpPr>
        <p:cNvPr id="1" name=""/>
        <p:cNvGrpSpPr/>
        <p:nvPr/>
      </p:nvGrpSpPr>
      <p:grpSpPr>
        <a:xfrm>
          <a:off x="0" y="0"/>
          <a:ext cx="0" cy="0"/>
          <a:chOff x="0" y="0"/>
          <a:chExt cx="0" cy="0"/>
        </a:xfrm>
      </p:grpSpPr>
      <p:sp>
        <p:nvSpPr>
          <p:cNvPr id="4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4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4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50"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51"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2"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40898591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4_Default">
    <p:spTree>
      <p:nvGrpSpPr>
        <p:cNvPr id="1" name=""/>
        <p:cNvGrpSpPr/>
        <p:nvPr/>
      </p:nvGrpSpPr>
      <p:grpSpPr>
        <a:xfrm>
          <a:off x="0" y="0"/>
          <a:ext cx="0" cy="0"/>
          <a:chOff x="0" y="0"/>
          <a:chExt cx="0" cy="0"/>
        </a:xfrm>
      </p:grpSpPr>
      <p:sp>
        <p:nvSpPr>
          <p:cNvPr id="59"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60"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61"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62"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63"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4"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382609327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5_Default">
    <p:spTree>
      <p:nvGrpSpPr>
        <p:cNvPr id="1" name=""/>
        <p:cNvGrpSpPr/>
        <p:nvPr/>
      </p:nvGrpSpPr>
      <p:grpSpPr>
        <a:xfrm>
          <a:off x="0" y="0"/>
          <a:ext cx="0" cy="0"/>
          <a:chOff x="0" y="0"/>
          <a:chExt cx="0" cy="0"/>
        </a:xfrm>
      </p:grpSpPr>
      <p:sp>
        <p:nvSpPr>
          <p:cNvPr id="71"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72"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7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74"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75"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6"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303931058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6_Default">
    <p:spTree>
      <p:nvGrpSpPr>
        <p:cNvPr id="1" name=""/>
        <p:cNvGrpSpPr/>
        <p:nvPr/>
      </p:nvGrpSpPr>
      <p:grpSpPr>
        <a:xfrm>
          <a:off x="0" y="0"/>
          <a:ext cx="0" cy="0"/>
          <a:chOff x="0" y="0"/>
          <a:chExt cx="0" cy="0"/>
        </a:xfrm>
      </p:grpSpPr>
      <p:sp>
        <p:nvSpPr>
          <p:cNvPr id="83"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84"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85"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86"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87"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8"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341931801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7_Default">
    <p:spTree>
      <p:nvGrpSpPr>
        <p:cNvPr id="1" name=""/>
        <p:cNvGrpSpPr/>
        <p:nvPr/>
      </p:nvGrpSpPr>
      <p:grpSpPr>
        <a:xfrm>
          <a:off x="0" y="0"/>
          <a:ext cx="0" cy="0"/>
          <a:chOff x="0" y="0"/>
          <a:chExt cx="0" cy="0"/>
        </a:xfrm>
      </p:grpSpPr>
      <p:sp>
        <p:nvSpPr>
          <p:cNvPr id="95"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96"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97"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98"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99"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0"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732321798"/>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8_Default">
    <p:spTree>
      <p:nvGrpSpPr>
        <p:cNvPr id="1" name=""/>
        <p:cNvGrpSpPr/>
        <p:nvPr/>
      </p:nvGrpSpPr>
      <p:grpSpPr>
        <a:xfrm>
          <a:off x="0" y="0"/>
          <a:ext cx="0" cy="0"/>
          <a:chOff x="0" y="0"/>
          <a:chExt cx="0" cy="0"/>
        </a:xfrm>
      </p:grpSpPr>
      <p:sp>
        <p:nvSpPr>
          <p:cNvPr id="107"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pic>
        <p:nvPicPr>
          <p:cNvPr id="108" name="collegelogo" descr="collegelogo"/>
          <p:cNvPicPr>
            <a:picLocks noChangeAspect="1"/>
          </p:cNvPicPr>
          <p:nvPr/>
        </p:nvPicPr>
        <p:blipFill>
          <a:blip r:embed="rId2"/>
          <a:stretch>
            <a:fillRect/>
          </a:stretch>
        </p:blipFill>
        <p:spPr>
          <a:xfrm>
            <a:off x="381000" y="76200"/>
            <a:ext cx="792163" cy="914400"/>
          </a:xfrm>
          <a:prstGeom prst="rect">
            <a:avLst/>
          </a:prstGeom>
          <a:ln w="12700">
            <a:miter lim="400000"/>
          </a:ln>
        </p:spPr>
      </p:pic>
      <p:sp>
        <p:nvSpPr>
          <p:cNvPr id="109"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sp>
        <p:nvSpPr>
          <p:cNvPr id="110" name="Title Text"/>
          <p:cNvSpPr txBox="1">
            <a:spLocks noGrp="1"/>
          </p:cNvSpPr>
          <p:nvPr>
            <p:ph type="title"/>
          </p:nvPr>
        </p:nvSpPr>
        <p:spPr>
          <a:xfrm>
            <a:off x="990600" y="1371600"/>
            <a:ext cx="6858000" cy="808038"/>
          </a:xfrm>
          <a:prstGeom prst="rect">
            <a:avLst/>
          </a:prstGeom>
        </p:spPr>
        <p:txBody>
          <a:bodyPr>
            <a:normAutofit/>
          </a:bodyPr>
          <a:lstStyle/>
          <a:p>
            <a:r>
              <a:rPr lang="en-US"/>
              <a:t>Click to edit Master title style</a:t>
            </a:r>
            <a:endParaRPr/>
          </a:p>
        </p:txBody>
      </p:sp>
      <p:sp>
        <p:nvSpPr>
          <p:cNvPr id="111" name="Body Level One…"/>
          <p:cNvSpPr txBox="1">
            <a:spLocks noGrp="1"/>
          </p:cNvSpPr>
          <p:nvPr>
            <p:ph type="body" idx="1"/>
          </p:nvPr>
        </p:nvSpPr>
        <p:spPr>
          <a:xfrm>
            <a:off x="914400" y="2362200"/>
            <a:ext cx="7315200" cy="3763963"/>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2" name="Slide Number"/>
          <p:cNvSpPr txBox="1">
            <a:spLocks noGrp="1"/>
          </p:cNvSpPr>
          <p:nvPr>
            <p:ph type="sldNum" sz="quarter" idx="2"/>
          </p:nvPr>
        </p:nvSpPr>
        <p:spPr>
          <a:prstGeom prst="rect">
            <a:avLst/>
          </a:prstGeom>
        </p:spPr>
        <p:txBody>
          <a:bodyPr/>
          <a:lstStyle/>
          <a:p>
            <a:fld id="{4CA7CB7E-51E6-4391-AD19-BE8698CA050D}" type="slidenum">
              <a:rPr lang="en-IN" smtClean="0"/>
              <a:pPr/>
              <a:t>‹#›</a:t>
            </a:fld>
            <a:endParaRPr lang="en-IN"/>
          </a:p>
        </p:txBody>
      </p:sp>
    </p:spTree>
    <p:extLst>
      <p:ext uri="{BB962C8B-B14F-4D97-AF65-F5344CB8AC3E}">
        <p14:creationId xmlns:p14="http://schemas.microsoft.com/office/powerpoint/2010/main" val="125040555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sp>
        <p:nvSpPr>
          <p:cNvPr id="3" name="Text"/>
          <p:cNvSpPr txBox="1"/>
          <p:nvPr/>
        </p:nvSpPr>
        <p:spPr>
          <a:xfrm>
            <a:off x="1264919" y="304800"/>
            <a:ext cx="6918961" cy="350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800" b="1">
                <a:latin typeface="+mn-lt"/>
                <a:ea typeface="+mn-ea"/>
                <a:cs typeface="+mn-cs"/>
                <a:sym typeface="Arial"/>
              </a:defRPr>
            </a:lvl1pPr>
          </a:lstStyle>
          <a:p>
            <a:r>
              <a:t>                       </a:t>
            </a:r>
          </a:p>
        </p:txBody>
      </p:sp>
      <p:pic>
        <p:nvPicPr>
          <p:cNvPr id="4" name="image.png" descr="image.png"/>
          <p:cNvPicPr>
            <a:picLocks noChangeAspect="1"/>
          </p:cNvPicPr>
          <p:nvPr/>
        </p:nvPicPr>
        <p:blipFill>
          <a:blip r:embed="rId13"/>
          <a:stretch>
            <a:fillRect/>
          </a:stretch>
        </p:blipFill>
        <p:spPr>
          <a:xfrm>
            <a:off x="0" y="38100"/>
            <a:ext cx="1104900" cy="1104900"/>
          </a:xfrm>
          <a:prstGeom prst="rect">
            <a:avLst/>
          </a:prstGeom>
          <a:ln w="12700">
            <a:miter lim="400000"/>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a:defRPr>
            </a:lvl1pPr>
          </a:lstStyle>
          <a:p>
            <a:fld id="{4CA7CB7E-51E6-4391-AD19-BE8698CA050D}" type="slidenum">
              <a:rPr lang="en-IN" smtClean="0"/>
              <a:pPr/>
              <a:t>‹#›</a:t>
            </a:fld>
            <a:endParaRPr lang="en-IN"/>
          </a:p>
        </p:txBody>
      </p:sp>
      <p:sp>
        <p:nvSpPr>
          <p:cNvPr id="6"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1931709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spd="med"/>
  <p:txStyles>
    <p:titleStyle>
      <a:lvl1pPr marL="0" marR="0" indent="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eaLnBrk="1" latinLnBrk="0" hangingPunct="1">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342900" marR="0" indent="-3429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1pPr>
      <a:lvl2pPr marL="661307" marR="0" indent="-204107"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2pPr>
      <a:lvl3pPr marL="1200150" marR="0" indent="-28575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3pPr>
      <a:lvl4pPr marL="1600200" marR="0" indent="-2286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4pPr>
      <a:lvl5pPr marL="2082800" marR="0" indent="-2540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5pPr>
      <a:lvl6pPr marL="2540000" marR="0" indent="-2540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6pPr>
      <a:lvl7pPr marL="2997200" marR="0" indent="-2540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7pPr>
      <a:lvl8pPr marL="3454400" marR="0" indent="-2540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8pPr>
      <a:lvl9pPr marL="3911600" marR="0" indent="-254000" algn="l" defTabSz="914400" rtl="0" eaLnBrk="1" latinLnBrk="0" hangingPunct="1">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eaLnBrk="1" latinLnBrk="0" hangingPunct="1">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ounded Rectangle"/>
          <p:cNvSpPr/>
          <p:nvPr/>
        </p:nvSpPr>
        <p:spPr>
          <a:xfrm>
            <a:off x="381000" y="1143000"/>
            <a:ext cx="8458200" cy="5181600"/>
          </a:xfrm>
          <a:prstGeom prst="roundRect">
            <a:avLst>
              <a:gd name="adj" fmla="val 16667"/>
            </a:avLst>
          </a:prstGeom>
          <a:solidFill>
            <a:srgbClr val="FFFFFF"/>
          </a:solidFill>
          <a:ln w="28575">
            <a:solidFill>
              <a:srgbClr val="6699FF"/>
            </a:solidFill>
          </a:ln>
        </p:spPr>
        <p:txBody>
          <a:bodyPr lIns="45719" rIns="45719" anchor="ctr"/>
          <a:lstStyle/>
          <a:p>
            <a:pPr algn="ctr">
              <a:defRPr sz="2800">
                <a:solidFill>
                  <a:srgbClr val="0000FF"/>
                </a:solidFill>
                <a:latin typeface="+mn-lt"/>
                <a:ea typeface="+mn-ea"/>
                <a:cs typeface="+mn-cs"/>
                <a:sym typeface="Arial"/>
              </a:defRPr>
            </a:pPr>
            <a:endParaRPr/>
          </a:p>
        </p:txBody>
      </p:sp>
      <p:sp>
        <p:nvSpPr>
          <p:cNvPr id="3" name="Text"/>
          <p:cNvSpPr txBox="1"/>
          <p:nvPr/>
        </p:nvSpPr>
        <p:spPr>
          <a:xfrm>
            <a:off x="1264919" y="304800"/>
            <a:ext cx="6918961" cy="350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800" b="1">
                <a:latin typeface="+mn-lt"/>
                <a:ea typeface="+mn-ea"/>
                <a:cs typeface="+mn-cs"/>
                <a:sym typeface="Arial"/>
              </a:defRPr>
            </a:lvl1pPr>
          </a:lstStyle>
          <a:p>
            <a:r>
              <a:t>                       </a:t>
            </a:r>
          </a:p>
        </p:txBody>
      </p:sp>
      <p:pic>
        <p:nvPicPr>
          <p:cNvPr id="4" name="image.png" descr="image.png"/>
          <p:cNvPicPr>
            <a:picLocks noChangeAspect="1"/>
          </p:cNvPicPr>
          <p:nvPr/>
        </p:nvPicPr>
        <p:blipFill>
          <a:blip r:embed="rId12"/>
          <a:stretch>
            <a:fillRect/>
          </a:stretch>
        </p:blipFill>
        <p:spPr>
          <a:xfrm>
            <a:off x="0" y="38100"/>
            <a:ext cx="1104900" cy="1104900"/>
          </a:xfrm>
          <a:prstGeom prst="rect">
            <a:avLst/>
          </a:prstGeom>
          <a:ln w="12700">
            <a:miter lim="400000"/>
          </a:ln>
        </p:spPr>
      </p:pic>
      <p:sp>
        <p:nvSpPr>
          <p:cNvPr id="5" name="Slide Number"/>
          <p:cNvSpPr txBox="1">
            <a:spLocks noGrp="1"/>
          </p:cNvSpPr>
          <p:nvPr>
            <p:ph type="sldNum" sz="quarter" idx="2"/>
          </p:nvPr>
        </p:nvSpPr>
        <p:spPr>
          <a:xfrm>
            <a:off x="8308692" y="381000"/>
            <a:ext cx="301909" cy="288824"/>
          </a:xfrm>
          <a:prstGeom prst="rect">
            <a:avLst/>
          </a:prstGeom>
          <a:ln w="12700">
            <a:miter lim="400000"/>
          </a:ln>
        </p:spPr>
        <p:txBody>
          <a:bodyPr wrap="none" lIns="45719" rIns="45719">
            <a:spAutoFit/>
          </a:bodyPr>
          <a:lstStyle>
            <a:lvl1pPr algn="r">
              <a:defRPr>
                <a:latin typeface="+mn-lt"/>
                <a:ea typeface="+mn-ea"/>
                <a:cs typeface="+mn-cs"/>
                <a:sym typeface="Arial"/>
              </a:defRPr>
            </a:lvl1pPr>
          </a:lstStyle>
          <a:p>
            <a:fld id="{86CB4B4D-7CA3-9044-876B-883B54F8677D}" type="slidenum">
              <a:t>‹#›</a:t>
            </a:fld>
            <a:endParaRPr/>
          </a:p>
        </p:txBody>
      </p:sp>
      <p:sp>
        <p:nvSpPr>
          <p:cNvPr id="6"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7" name="Body Level One…"/>
          <p:cNvSpPr txBox="1">
            <a:spLocks noGrp="1"/>
          </p:cNvSpPr>
          <p:nvPr>
            <p:ph type="body" idx="1"/>
          </p:nvPr>
        </p:nvSpPr>
        <p:spPr>
          <a:xfrm>
            <a:off x="457200" y="1600200"/>
            <a:ext cx="8229600" cy="452596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9947493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transition spd="med"/>
  <p:hf hdr="0" dt="0"/>
  <p:txStyles>
    <p:title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1pPr>
      <a:lvl2pPr marL="661307" marR="0" indent="-204107"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2pPr>
      <a:lvl3pPr marL="1200150" marR="0" indent="-28575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3pPr>
      <a:lvl4pPr marL="1600200" marR="0" indent="-2286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4pPr>
      <a:lvl5pPr marL="20828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5pPr>
      <a:lvl6pPr marL="25400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6pPr>
      <a:lvl7pPr marL="29972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7pPr>
      <a:lvl8pPr marL="34544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8pPr>
      <a:lvl9pPr marL="3911600" marR="0" indent="-254000" algn="l" defTabSz="914400" rtl="0" latinLnBrk="0">
        <a:lnSpc>
          <a:spcPct val="100000"/>
        </a:lnSpc>
        <a:spcBef>
          <a:spcPts val="400"/>
        </a:spcBef>
        <a:spcAft>
          <a:spcPts val="0"/>
        </a:spcAft>
        <a:buClrTx/>
        <a:buSzPct val="100000"/>
        <a:buFontTx/>
        <a:buChar char=""/>
        <a:tabLst/>
        <a:defRPr sz="2000" b="0" i="0" u="none" strike="noStrike" cap="none" spc="0" baseline="0">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 Id="rId9" Type="http://schemas.openxmlformats.org/officeDocument/2006/relationships/image" Target="../media/image15.jpg"/></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1.xml"/><Relationship Id="rId5" Type="http://schemas.openxmlformats.org/officeDocument/2006/relationships/image" Target="../media/image6.jpg"/><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1.xml"/><Relationship Id="rId5" Type="http://schemas.openxmlformats.org/officeDocument/2006/relationships/image" Target="../media/image16.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1.xml"/><Relationship Id="rId5" Type="http://schemas.openxmlformats.org/officeDocument/2006/relationships/image" Target="../media/image32.jp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hyperlink" Target="https://doi.org/10.1155/2022/9382890" TargetMode="Externa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1</a:t>
            </a:fld>
            <a:endParaRPr dirty="0"/>
          </a:p>
        </p:txBody>
      </p:sp>
      <p:sp>
        <p:nvSpPr>
          <p:cNvPr id="131" name="Z-SPA"/>
          <p:cNvSpPr txBox="1">
            <a:spLocks noGrp="1"/>
          </p:cNvSpPr>
          <p:nvPr>
            <p:ph type="title"/>
          </p:nvPr>
        </p:nvSpPr>
        <p:spPr>
          <a:xfrm>
            <a:off x="869826" y="1575891"/>
            <a:ext cx="7696200" cy="829687"/>
          </a:xfrm>
          <a:prstGeom prst="rect">
            <a:avLst/>
          </a:prstGeom>
        </p:spPr>
        <p:txBody>
          <a:bodyPr>
            <a:noAutofit/>
          </a:bodyPr>
          <a:lstStyle/>
          <a:p>
            <a:pPr>
              <a:defRPr sz="4000" b="1">
                <a:latin typeface="Times New Roman"/>
                <a:ea typeface="Times New Roman"/>
                <a:cs typeface="Times New Roman"/>
                <a:sym typeface="Times New Roman"/>
              </a:defRPr>
            </a:pPr>
            <a:r>
              <a:rPr lang="en-US" sz="2000" dirty="0">
                <a:solidFill>
                  <a:schemeClr val="tx1"/>
                </a:solidFill>
              </a:rPr>
              <a:t>Automatic Topic Identification in Destination Review using Hybrid Topic Modelling Techniques </a:t>
            </a:r>
            <a:br>
              <a:rPr lang="en-GB" sz="4400" dirty="0">
                <a:solidFill>
                  <a:schemeClr val="tx1"/>
                </a:solidFill>
              </a:rPr>
            </a:br>
            <a:br>
              <a:rPr lang="en-GB" sz="2600" dirty="0">
                <a:solidFill>
                  <a:schemeClr val="tx1"/>
                </a:solidFill>
              </a:rPr>
            </a:br>
            <a:r>
              <a:rPr lang="en-GB" sz="1800" dirty="0">
                <a:solidFill>
                  <a:schemeClr val="tx1"/>
                </a:solidFill>
              </a:rPr>
              <a:t>Final Team ID: P-122		Panel No.: </a:t>
            </a:r>
            <a:endParaRPr sz="2600" b="0" dirty="0">
              <a:solidFill>
                <a:schemeClr val="tx1"/>
              </a:solidFill>
            </a:endParaRPr>
          </a:p>
        </p:txBody>
      </p:sp>
      <p:sp>
        <p:nvSpPr>
          <p:cNvPr id="132" name="Rectangle"/>
          <p:cNvSpPr/>
          <p:nvPr/>
        </p:nvSpPr>
        <p:spPr>
          <a:xfrm>
            <a:off x="1025858" y="110568"/>
            <a:ext cx="6858000" cy="829687"/>
          </a:xfrm>
          <a:prstGeom prst="rect">
            <a:avLst/>
          </a:prstGeom>
          <a:solidFill>
            <a:srgbClr val="FFFFFF"/>
          </a:solidFill>
          <a:ln>
            <a:solidFill>
              <a:srgbClr val="FFFFFF"/>
            </a:solidFill>
          </a:ln>
        </p:spPr>
        <p:txBody>
          <a:bodyPr lIns="45719" rIns="45719" anchor="ctr"/>
          <a:lstStyle/>
          <a:p>
            <a:pPr algn="ctr"/>
            <a:r>
              <a:rPr lang="en-US" sz="2000" b="1" dirty="0">
                <a:latin typeface="Aptos" panose="020B0004020202020204" pitchFamily="34" charset="0"/>
                <a:cs typeface="Times New Roman" panose="02020603050405020304" pitchFamily="18" charset="0"/>
              </a:rPr>
              <a:t>Amrita School of Computing, Bangalore Campus</a:t>
            </a:r>
            <a:endParaRPr lang="en-IN" sz="2000" b="1" dirty="0">
              <a:latin typeface="Aptos" panose="020B0004020202020204" pitchFamily="34" charset="0"/>
              <a:cs typeface="Times New Roman" panose="02020603050405020304" pitchFamily="18" charset="0"/>
            </a:endParaRPr>
          </a:p>
          <a:p>
            <a:pPr algn="ctr"/>
            <a:r>
              <a:rPr lang="en-US" sz="2000" b="1" dirty="0">
                <a:latin typeface="Aptos" panose="020B0004020202020204" pitchFamily="34" charset="0"/>
                <a:cs typeface="Times New Roman" panose="02020603050405020304" pitchFamily="18" charset="0"/>
              </a:rPr>
              <a:t>Department of Computer Science and Engineering</a:t>
            </a:r>
          </a:p>
          <a:p>
            <a:pPr>
              <a:defRPr sz="2800">
                <a:latin typeface="+mn-lt"/>
                <a:ea typeface="+mn-ea"/>
                <a:cs typeface="+mn-cs"/>
                <a:sym typeface="Arial"/>
              </a:defRPr>
            </a:pPr>
            <a:endParaRPr sz="2000" dirty="0">
              <a:latin typeface="Aptos" panose="020B0004020202020204" pitchFamily="34" charset="0"/>
            </a:endParaRPr>
          </a:p>
        </p:txBody>
      </p:sp>
      <p:graphicFrame>
        <p:nvGraphicFramePr>
          <p:cNvPr id="137" name="Table"/>
          <p:cNvGraphicFramePr/>
          <p:nvPr>
            <p:extLst>
              <p:ext uri="{D42A27DB-BD31-4B8C-83A1-F6EECF244321}">
                <p14:modId xmlns:p14="http://schemas.microsoft.com/office/powerpoint/2010/main" val="566465005"/>
              </p:ext>
            </p:extLst>
          </p:nvPr>
        </p:nvGraphicFramePr>
        <p:xfrm>
          <a:off x="582654" y="3311645"/>
          <a:ext cx="7983372" cy="1991060"/>
        </p:xfrm>
        <a:graphic>
          <a:graphicData uri="http://schemas.openxmlformats.org/drawingml/2006/table">
            <a:tbl>
              <a:tblPr>
                <a:tableStyleId>{4C3C2611-4C71-4FC5-86AE-919BDF0F9419}</a:tableStyleId>
              </a:tblPr>
              <a:tblGrid>
                <a:gridCol w="769825">
                  <a:extLst>
                    <a:ext uri="{9D8B030D-6E8A-4147-A177-3AD203B41FA5}">
                      <a16:colId xmlns:a16="http://schemas.microsoft.com/office/drawing/2014/main" val="20000"/>
                    </a:ext>
                  </a:extLst>
                </a:gridCol>
                <a:gridCol w="2263539">
                  <a:extLst>
                    <a:ext uri="{9D8B030D-6E8A-4147-A177-3AD203B41FA5}">
                      <a16:colId xmlns:a16="http://schemas.microsoft.com/office/drawing/2014/main" val="20001"/>
                    </a:ext>
                  </a:extLst>
                </a:gridCol>
                <a:gridCol w="3752502">
                  <a:extLst>
                    <a:ext uri="{9D8B030D-6E8A-4147-A177-3AD203B41FA5}">
                      <a16:colId xmlns:a16="http://schemas.microsoft.com/office/drawing/2014/main" val="20002"/>
                    </a:ext>
                  </a:extLst>
                </a:gridCol>
                <a:gridCol w="1197506">
                  <a:extLst>
                    <a:ext uri="{9D8B030D-6E8A-4147-A177-3AD203B41FA5}">
                      <a16:colId xmlns:a16="http://schemas.microsoft.com/office/drawing/2014/main" val="20003"/>
                    </a:ext>
                  </a:extLst>
                </a:gridCol>
              </a:tblGrid>
              <a:tr h="430658">
                <a:tc>
                  <a:txBody>
                    <a:bodyPr/>
                    <a:lstStyle/>
                    <a:p>
                      <a:pPr algn="ctr">
                        <a:defRPr sz="1800"/>
                      </a:pPr>
                      <a:r>
                        <a:rPr sz="1800" b="1" dirty="0" err="1">
                          <a:latin typeface="Times New Roman"/>
                          <a:ea typeface="Times New Roman"/>
                          <a:cs typeface="Times New Roman"/>
                          <a:sym typeface="Times New Roman"/>
                        </a:rPr>
                        <a:t>S.No</a:t>
                      </a:r>
                      <a:endParaRPr sz="1800" b="1" dirty="0">
                        <a:latin typeface="Times New Roman"/>
                        <a:ea typeface="Times New Roman"/>
                        <a:cs typeface="Times New Roman"/>
                        <a:sym typeface="Times New Roman"/>
                      </a:endParaRP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sz="1800" b="1" dirty="0" err="1">
                          <a:latin typeface="Times New Roman"/>
                          <a:ea typeface="Times New Roman"/>
                          <a:cs typeface="Times New Roman"/>
                          <a:sym typeface="Times New Roman"/>
                        </a:rPr>
                        <a:t>Reg.No</a:t>
                      </a:r>
                      <a:endParaRPr sz="1800" b="1" dirty="0">
                        <a:latin typeface="Times New Roman"/>
                        <a:ea typeface="Times New Roman"/>
                        <a:cs typeface="Times New Roman"/>
                        <a:sym typeface="Times New Roman"/>
                      </a:endParaRPr>
                    </a:p>
                  </a:txBody>
                  <a:tcPr marL="0" marR="0" marT="0" marB="0" anchor="ctr"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sz="1800" b="1" dirty="0">
                          <a:latin typeface="Times New Roman"/>
                          <a:ea typeface="Times New Roman"/>
                          <a:cs typeface="Times New Roman"/>
                          <a:sym typeface="Times New Roman"/>
                        </a:rPr>
                        <a:t>Name of the Student</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ctr">
                        <a:defRPr sz="1800"/>
                      </a:pPr>
                      <a:r>
                        <a:rPr lang="en-US" sz="1800" b="1" dirty="0">
                          <a:latin typeface="Times New Roman"/>
                          <a:ea typeface="Times New Roman"/>
                          <a:cs typeface="Times New Roman"/>
                          <a:sym typeface="Times New Roman"/>
                        </a:rPr>
                        <a:t>Branch &amp; </a:t>
                      </a:r>
                      <a:r>
                        <a:rPr sz="1800" b="1" dirty="0">
                          <a:latin typeface="Times New Roman"/>
                          <a:ea typeface="Times New Roman"/>
                          <a:cs typeface="Times New Roman"/>
                          <a:sym typeface="Times New Roman"/>
                        </a:rPr>
                        <a:t>Section</a:t>
                      </a:r>
                    </a:p>
                  </a:txBody>
                  <a:tcPr marL="0" marR="0" marT="0" marB="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360605">
                <a:tc>
                  <a:txBody>
                    <a:bodyPr/>
                    <a:lstStyle/>
                    <a:p>
                      <a:pPr algn="ctr">
                        <a:defRPr sz="1800"/>
                      </a:pPr>
                      <a:r>
                        <a:rPr sz="1600" dirty="0">
                          <a:latin typeface="Times New Roman"/>
                          <a:ea typeface="Times New Roman"/>
                          <a:cs typeface="Times New Roman"/>
                          <a:sym typeface="Times New Roman"/>
                        </a:rPr>
                        <a:t>1</a:t>
                      </a: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US" sz="1600" dirty="0">
                          <a:latin typeface="Times New Roman"/>
                          <a:ea typeface="Times New Roman"/>
                          <a:cs typeface="Times New Roman"/>
                          <a:sym typeface="Times New Roman"/>
                        </a:rPr>
                        <a:t>BL.EN.U4CSE20092</a:t>
                      </a:r>
                      <a:endParaRPr sz="1600" dirty="0">
                        <a:latin typeface="Times New Roman"/>
                        <a:ea typeface="Times New Roman"/>
                        <a:cs typeface="Times New Roman"/>
                        <a:sym typeface="Times New Roman"/>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a:t>M. Nitin Sai </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a:latin typeface="Times New Roman"/>
                          <a:ea typeface="Times New Roman"/>
                          <a:cs typeface="Times New Roman"/>
                          <a:sym typeface="Times New Roman"/>
                        </a:rPr>
                        <a:t>CSE-B</a:t>
                      </a:r>
                      <a:endParaRPr sz="1600" dirty="0">
                        <a:latin typeface="Times New Roman"/>
                        <a:ea typeface="Times New Roman"/>
                        <a:cs typeface="Times New Roman"/>
                        <a:sym typeface="Times New Roman"/>
                      </a:endParaRPr>
                    </a:p>
                  </a:txBody>
                  <a:tcPr marL="0" marR="0" marT="0" marB="0" horzOverflow="overflow">
                    <a:lnL w="12700">
                      <a:solidFill>
                        <a:srgbClr val="000000"/>
                      </a:solidFill>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60605">
                <a:tc>
                  <a:txBody>
                    <a:bodyPr/>
                    <a:lstStyle/>
                    <a:p>
                      <a:pPr algn="ctr">
                        <a:defRPr sz="1800"/>
                      </a:pPr>
                      <a:r>
                        <a:rPr lang="en-US" sz="1600" dirty="0">
                          <a:latin typeface="Times New Roman"/>
                          <a:ea typeface="Times New Roman"/>
                          <a:cs typeface="Times New Roman"/>
                          <a:sym typeface="Times New Roman"/>
                        </a:rPr>
                        <a:t>2</a:t>
                      </a:r>
                      <a:endParaRPr sz="1600" dirty="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600" dirty="0">
                          <a:latin typeface="Times New Roman"/>
                          <a:ea typeface="Times New Roman"/>
                          <a:cs typeface="Times New Roman"/>
                          <a:sym typeface="Times New Roman"/>
                        </a:rPr>
                        <a:t>BL.EN.U4CSE20109</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a:t>N </a:t>
                      </a:r>
                      <a:r>
                        <a:rPr lang="en-IN" sz="1600" dirty="0" err="1"/>
                        <a:t>N</a:t>
                      </a:r>
                      <a:r>
                        <a:rPr lang="en-IN" sz="1600" dirty="0"/>
                        <a:t> V Siva Sai Raghu </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a:latin typeface="Times New Roman"/>
                          <a:ea typeface="Times New Roman"/>
                          <a:cs typeface="Times New Roman"/>
                          <a:sym typeface="Times New Roman"/>
                        </a:rPr>
                        <a:t>CSE-B</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421071"/>
                  </a:ext>
                </a:extLst>
              </a:tr>
              <a:tr h="360605">
                <a:tc>
                  <a:txBody>
                    <a:bodyPr/>
                    <a:lstStyle/>
                    <a:p>
                      <a:pPr algn="ctr">
                        <a:defRPr sz="1800"/>
                      </a:pPr>
                      <a:r>
                        <a:rPr lang="en-US" sz="1600" dirty="0">
                          <a:latin typeface="Times New Roman"/>
                          <a:ea typeface="Times New Roman"/>
                          <a:cs typeface="Times New Roman"/>
                          <a:sym typeface="Times New Roman"/>
                        </a:rPr>
                        <a:t>3</a:t>
                      </a:r>
                      <a:endParaRPr sz="1600" dirty="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600" dirty="0">
                          <a:latin typeface="Times New Roman"/>
                          <a:ea typeface="Times New Roman"/>
                          <a:cs typeface="Times New Roman"/>
                          <a:sym typeface="Times New Roman"/>
                        </a:rPr>
                        <a:t>BL.EN.U4CSE20113</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err="1">
                          <a:latin typeface="+mj-lt"/>
                          <a:ea typeface="Times New Roman"/>
                          <a:cs typeface="Times New Roman"/>
                          <a:sym typeface="Times New Roman"/>
                        </a:rPr>
                        <a:t>N.Chakravarthi</a:t>
                      </a:r>
                      <a:endParaRPr sz="1600" dirty="0">
                        <a:latin typeface="+mj-lt"/>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cap="flat" cmpd="sng" algn="ctr">
                      <a:solidFill>
                        <a:srgbClr val="000000"/>
                      </a:solidFill>
                      <a:prstDash val="solid"/>
                      <a:round/>
                      <a:headEnd type="none" w="med" len="med"/>
                      <a:tailEnd type="none" w="med" len="med"/>
                    </a:lnB>
                    <a:noFill/>
                  </a:tcPr>
                </a:tc>
                <a:tc>
                  <a:txBody>
                    <a:bodyPr/>
                    <a:lstStyle/>
                    <a:p>
                      <a:pPr algn="ctr">
                        <a:defRPr sz="1800"/>
                      </a:pPr>
                      <a:r>
                        <a:rPr lang="en-IN" sz="1600" dirty="0">
                          <a:latin typeface="Times New Roman"/>
                          <a:ea typeface="Times New Roman"/>
                          <a:cs typeface="Times New Roman"/>
                          <a:sym typeface="Times New Roman"/>
                        </a:rPr>
                        <a:t>CSE-B</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09946137"/>
                  </a:ext>
                </a:extLst>
              </a:tr>
              <a:tr h="360605">
                <a:tc>
                  <a:txBody>
                    <a:bodyPr/>
                    <a:lstStyle/>
                    <a:p>
                      <a:pPr algn="ctr">
                        <a:defRPr sz="1800"/>
                      </a:pPr>
                      <a:r>
                        <a:rPr lang="en-US" sz="1600" dirty="0">
                          <a:latin typeface="Times New Roman"/>
                          <a:ea typeface="Times New Roman"/>
                          <a:cs typeface="Times New Roman"/>
                          <a:sym typeface="Times New Roman"/>
                        </a:rPr>
                        <a:t>4</a:t>
                      </a:r>
                      <a:endParaRPr sz="1600" dirty="0">
                        <a:latin typeface="Times New Roman"/>
                        <a:ea typeface="Times New Roman"/>
                        <a:cs typeface="Times New Roman"/>
                        <a:sym typeface="Times New Roman"/>
                      </a:endParaRPr>
                    </a:p>
                  </a:txBody>
                  <a:tcPr marL="0" marR="0" marT="0" marB="0" horzOverflow="overflow">
                    <a:lnL w="12700">
                      <a:solidFill>
                        <a:srgbClr val="000000"/>
                      </a:solidFill>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US" sz="1600" dirty="0">
                          <a:latin typeface="Times New Roman"/>
                          <a:ea typeface="Times New Roman"/>
                          <a:cs typeface="Times New Roman"/>
                          <a:sym typeface="Times New Roman"/>
                        </a:rPr>
                        <a:t>BL.EN.U4CSE20114</a:t>
                      </a: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ctr">
                        <a:defRPr sz="1800"/>
                      </a:pPr>
                      <a:r>
                        <a:rPr lang="en-IN" sz="1600" dirty="0" err="1"/>
                        <a:t>N.Leeladhar</a:t>
                      </a:r>
                      <a:r>
                        <a:rPr lang="en-IN" sz="1600" dirty="0"/>
                        <a:t> Royal</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lnT>
                    <a:lnB w="12700">
                      <a:solidFill>
                        <a:srgbClr val="000000"/>
                      </a:solidFill>
                    </a:lnB>
                    <a:noFill/>
                  </a:tcPr>
                </a:tc>
                <a:tc>
                  <a:txBody>
                    <a:bodyPr/>
                    <a:lstStyle/>
                    <a:p>
                      <a:pPr algn="ctr">
                        <a:defRPr sz="1800"/>
                      </a:pPr>
                      <a:r>
                        <a:rPr lang="en-IN" sz="1600" dirty="0">
                          <a:latin typeface="Times New Roman"/>
                          <a:ea typeface="Times New Roman"/>
                          <a:cs typeface="Times New Roman"/>
                          <a:sym typeface="Times New Roman"/>
                        </a:rPr>
                        <a:t>CSE-B</a:t>
                      </a:r>
                      <a:endParaRPr sz="1600" dirty="0">
                        <a:latin typeface="Times New Roman"/>
                        <a:ea typeface="Times New Roman"/>
                        <a:cs typeface="Times New Roman"/>
                        <a:sym typeface="Times New Roman"/>
                      </a:endParaRPr>
                    </a:p>
                  </a:txBody>
                  <a:tcPr marL="0" marR="0" marT="0" marB="0" horzOverflow="overflow">
                    <a:lnL w="12700" cap="flat" cmpd="sng" algn="ctr">
                      <a:solidFill>
                        <a:srgbClr val="000000"/>
                      </a:solidFill>
                      <a:prstDash val="solid"/>
                      <a:round/>
                      <a:headEnd type="none" w="med" len="med"/>
                      <a:tailEnd type="none" w="med" len="med"/>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80733238"/>
                  </a:ext>
                </a:extLst>
              </a:tr>
            </a:tbl>
          </a:graphicData>
        </a:graphic>
      </p:graphicFrame>
      <p:sp>
        <p:nvSpPr>
          <p:cNvPr id="2" name="TextBox 1"/>
          <p:cNvSpPr txBox="1"/>
          <p:nvPr/>
        </p:nvSpPr>
        <p:spPr>
          <a:xfrm>
            <a:off x="830638" y="5779566"/>
            <a:ext cx="9239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3" name="TextBox 2"/>
          <p:cNvSpPr txBox="1"/>
          <p:nvPr/>
        </p:nvSpPr>
        <p:spPr>
          <a:xfrm>
            <a:off x="830637" y="5591102"/>
            <a:ext cx="7589463"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b="1" dirty="0">
                <a:latin typeface="Aptos" panose="020B0004020202020204" pitchFamily="34" charset="0"/>
              </a:rPr>
              <a:t>Project Guide: </a:t>
            </a:r>
            <a:r>
              <a:rPr lang="en-US" b="1" dirty="0" err="1">
                <a:latin typeface="Aptos" panose="020B0004020202020204" pitchFamily="34" charset="0"/>
              </a:rPr>
              <a:t>Dr.Deepa</a:t>
            </a:r>
            <a:r>
              <a:rPr lang="en-US" b="1" dirty="0">
                <a:latin typeface="Aptos" panose="020B0004020202020204" pitchFamily="34" charset="0"/>
              </a:rPr>
              <a:t> Gupta, Professor </a:t>
            </a:r>
            <a:endParaRPr lang="en-US" sz="1800" b="1" dirty="0">
              <a:latin typeface="Aptos" panose="020B0004020202020204" pitchFamily="34" charset="0"/>
            </a:endParaRPr>
          </a:p>
          <a:p>
            <a:pPr marL="0" marR="0" indent="0" algn="l" defTabSz="914400" rtl="0" fontAlgn="auto" latinLnBrk="0" hangingPunct="0">
              <a:lnSpc>
                <a:spcPct val="100000"/>
              </a:lnSpc>
              <a:spcBef>
                <a:spcPts val="0"/>
              </a:spcBef>
              <a:spcAft>
                <a:spcPts val="0"/>
              </a:spcAft>
              <a:buClrTx/>
              <a:buSzTx/>
              <a:buFontTx/>
              <a:buNone/>
              <a:tabLst/>
            </a:pPr>
            <a:r>
              <a:rPr lang="en-US" b="1" i="0" dirty="0">
                <a:solidFill>
                  <a:srgbClr val="656565"/>
                </a:solidFill>
                <a:effectLst/>
                <a:latin typeface="Aptos" panose="020B0004020202020204" pitchFamily="34" charset="0"/>
              </a:rPr>
              <a:t>Amrita School of Computing, Bengaluru</a:t>
            </a:r>
            <a:endParaRPr lang="en-IN" sz="1800" b="1" dirty="0">
              <a:latin typeface="Aptos" panose="020B0004020202020204" pitchFamily="34" charset="0"/>
            </a:endParaRPr>
          </a:p>
        </p:txBody>
      </p:sp>
      <p:sp>
        <p:nvSpPr>
          <p:cNvPr id="4" name="TextBox 3">
            <a:extLst>
              <a:ext uri="{FF2B5EF4-FFF2-40B4-BE49-F238E27FC236}">
                <a16:creationId xmlns:a16="http://schemas.microsoft.com/office/drawing/2014/main" id="{3B7C937C-C517-72ED-EBB3-E3ABBF046FB3}"/>
              </a:ext>
            </a:extLst>
          </p:cNvPr>
          <p:cNvSpPr txBox="1"/>
          <p:nvPr/>
        </p:nvSpPr>
        <p:spPr>
          <a:xfrm>
            <a:off x="2952790" y="761288"/>
            <a:ext cx="3238419" cy="646331"/>
          </a:xfrm>
          <a:prstGeom prst="rect">
            <a:avLst/>
          </a:prstGeom>
          <a:noFill/>
        </p:spPr>
        <p:txBody>
          <a:bodyPr wrap="square" rtlCol="0">
            <a:spAutoFit/>
          </a:bodyPr>
          <a:lstStyle/>
          <a:p>
            <a:r>
              <a:rPr lang="en-US" sz="1800" b="1" dirty="0">
                <a:latin typeface="Aptos" panose="020B0004020202020204" pitchFamily="34" charset="0"/>
                <a:cs typeface="Times New Roman" panose="02020603050405020304" pitchFamily="18" charset="0"/>
              </a:rPr>
              <a:t>21CSE495 – Project Phase – 1 </a:t>
            </a:r>
            <a:endParaRPr lang="en-IN" sz="1800" b="1" dirty="0">
              <a:latin typeface="Aptos" panose="020B0004020202020204" pitchFamily="34" charset="0"/>
              <a:cs typeface="Times New Roman" panose="02020603050405020304" pitchFamily="18" charset="0"/>
            </a:endParaRPr>
          </a:p>
          <a:p>
            <a:endParaRPr lang="en-IN" dirty="0">
              <a:latin typeface="Aptos" panose="020B0004020202020204" pitchFamily="34"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D974-B54D-72F7-8BB1-5EE776ADB720}"/>
              </a:ext>
            </a:extLst>
          </p:cNvPr>
          <p:cNvSpPr>
            <a:spLocks noGrp="1"/>
          </p:cNvSpPr>
          <p:nvPr>
            <p:ph type="title"/>
          </p:nvPr>
        </p:nvSpPr>
        <p:spPr/>
        <p:txBody>
          <a:bodyPr/>
          <a:lstStyle/>
          <a:p>
            <a:r>
              <a:rPr lang="en-IN" sz="2800" kern="1200" dirty="0">
                <a:solidFill>
                  <a:prstClr val="black"/>
                </a:solidFill>
                <a:latin typeface="Trebuchet MS" panose="020B0603020202020204"/>
                <a:ea typeface="+mn-ea"/>
                <a:cs typeface="+mn-cs"/>
              </a:rPr>
              <a:t>Literature Summary</a:t>
            </a:r>
            <a:br>
              <a:rPr lang="en-IN" sz="2800" kern="1200" dirty="0">
                <a:solidFill>
                  <a:prstClr val="black"/>
                </a:solidFill>
                <a:latin typeface="Trebuchet MS" panose="020B0603020202020204"/>
                <a:ea typeface="+mn-ea"/>
                <a:cs typeface="+mn-cs"/>
              </a:rPr>
            </a:br>
            <a:endParaRPr lang="en-IN" dirty="0"/>
          </a:p>
        </p:txBody>
      </p:sp>
      <p:sp>
        <p:nvSpPr>
          <p:cNvPr id="3" name="TextBox 2">
            <a:extLst>
              <a:ext uri="{FF2B5EF4-FFF2-40B4-BE49-F238E27FC236}">
                <a16:creationId xmlns:a16="http://schemas.microsoft.com/office/drawing/2014/main" id="{C03F550D-67E8-1F9C-DD58-3B6F926D9CDC}"/>
              </a:ext>
            </a:extLst>
          </p:cNvPr>
          <p:cNvSpPr txBox="1"/>
          <p:nvPr/>
        </p:nvSpPr>
        <p:spPr>
          <a:xfrm>
            <a:off x="457200" y="1511559"/>
            <a:ext cx="8229600" cy="57554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The paper "Event Detection in Social Media via Graph Neural Network"  investigates how Graph Neural Networks can aid in identifying and analyzing events within social media, a task crucial for understanding trends and patterns in online discourse.</a:t>
            </a:r>
          </a:p>
          <a:p>
            <a:pPr marL="0" marR="0" indent="0" algn="just" defTabSz="914400" rtl="0" fontAlgn="auto" latinLnBrk="0" hangingPunct="0">
              <a:lnSpc>
                <a:spcPct val="100000"/>
              </a:lnSpc>
              <a:spcBef>
                <a:spcPts val="0"/>
              </a:spcBef>
              <a:spcAft>
                <a:spcPts val="0"/>
              </a:spcAft>
              <a:buClrTx/>
              <a:buSzTx/>
              <a:buFontTx/>
              <a:buNone/>
              <a:tabLst/>
            </a:pPr>
            <a:r>
              <a:rPr lang="en-US" sz="1600" dirty="0"/>
              <a:t>We used this paper to know how data format will affect our work, like how the authors used graphs to identify events happening in social media.</a:t>
            </a: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lang="en-US" sz="1600" dirty="0"/>
          </a:p>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The paper "Enriched Latent Dirichlet Allocation for Sentiment Analysis"  study offer advancements in sentiment analysis by enhancing the Latent Dirichlet Allocation (LDA) technique, improving its efficacy in extracting sentiment-related information from text. </a:t>
            </a:r>
            <a:r>
              <a:rPr lang="en-US" sz="1600" dirty="0"/>
              <a:t>We referenced this paper to study about LDA and its inner working along with it’s advantages and disadvantages. </a:t>
            </a: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The paper "BERT: Pre-training of Deep Bidirectional Transformers for Language Understanding" outlines the BERT model, a state-of-the-art language understanding model that has significantly advanced natural language processing tasks. </a:t>
            </a:r>
            <a:r>
              <a:rPr lang="en-US" sz="1600" dirty="0"/>
              <a:t>This paper has everything we needed to know about BERT and helped us quite dearly. </a:t>
            </a:r>
          </a:p>
          <a:p>
            <a:pPr algn="just"/>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These papers collectively cover a broad spectrum of topics in natural language processing, sentiment analysis, recommendation systems, and event detection in social media, contributing valuable insights and methodologies to their respective fields of study.</a:t>
            </a:r>
            <a:endParaRPr kumimoji="0" lang="en-IN"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lang="en-US" sz="1600" dirty="0"/>
          </a:p>
          <a:p>
            <a:pPr marL="0" marR="0" indent="0" algn="just" defTabSz="914400" rtl="0" fontAlgn="auto" latinLnBrk="0" hangingPunct="0">
              <a:lnSpc>
                <a:spcPct val="100000"/>
              </a:lnSpc>
              <a:spcBef>
                <a:spcPts val="0"/>
              </a:spcBef>
              <a:spcAft>
                <a:spcPts val="0"/>
              </a:spcAft>
              <a:buClrTx/>
              <a:buSzTx/>
              <a:buFontTx/>
              <a:buNone/>
              <a:tabLst/>
            </a:pPr>
            <a:endParaRPr kumimoji="0" lang="en-IN"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25084105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5648-DF91-5DF1-9A2F-241703EF8E0F}"/>
              </a:ext>
            </a:extLst>
          </p:cNvPr>
          <p:cNvSpPr>
            <a:spLocks noGrp="1"/>
          </p:cNvSpPr>
          <p:nvPr>
            <p:ph type="title"/>
          </p:nvPr>
        </p:nvSpPr>
        <p:spPr/>
        <p:txBody>
          <a:bodyPr/>
          <a:lstStyle/>
          <a:p>
            <a:r>
              <a:rPr lang="en-IN" sz="2400" b="0" i="0" kern="1200" spc="0" baseline="0" dirty="0">
                <a:ln>
                  <a:noFill/>
                </a:ln>
                <a:solidFill>
                  <a:srgbClr val="000000"/>
                </a:solidFill>
                <a:effectLst/>
                <a:latin typeface="Trebuchet MS" panose="020B0603020202020204" pitchFamily="34" charset="0"/>
                <a:ea typeface="Arial" panose="020B0604020202020204" pitchFamily="34" charset="0"/>
                <a:cs typeface="Arial" panose="020B0604020202020204" pitchFamily="34" charset="0"/>
              </a:rPr>
              <a:t>Literature Summary</a:t>
            </a:r>
            <a:endParaRPr lang="en-IN" sz="3600" dirty="0"/>
          </a:p>
        </p:txBody>
      </p:sp>
      <p:sp>
        <p:nvSpPr>
          <p:cNvPr id="3" name="TextBox 2">
            <a:extLst>
              <a:ext uri="{FF2B5EF4-FFF2-40B4-BE49-F238E27FC236}">
                <a16:creationId xmlns:a16="http://schemas.microsoft.com/office/drawing/2014/main" id="{55A80119-C854-BA70-F92F-9192D86F0100}"/>
              </a:ext>
            </a:extLst>
          </p:cNvPr>
          <p:cNvSpPr txBox="1"/>
          <p:nvPr/>
        </p:nvSpPr>
        <p:spPr>
          <a:xfrm>
            <a:off x="571174" y="1194913"/>
            <a:ext cx="8229600" cy="56630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600" dirty="0"/>
              <a:t>The paper </a:t>
            </a: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"A novel content-based recommendation approach based on LDA topic modeling for literature recommendation". This work introduced an innovative approach that utilizes LDA topic modeling for content-based literature recommendations, aiming to enhance recommendation systems in the academic domain. Our work as some similarity with this paper making us select this paper.</a:t>
            </a:r>
          </a:p>
          <a:p>
            <a:pPr marL="0" marR="0" indent="0" algn="just" defTabSz="914400" rtl="0" fontAlgn="auto" latinLnBrk="0" hangingPunct="0">
              <a:lnSpc>
                <a:spcPct val="100000"/>
              </a:lnSpc>
              <a:spcBef>
                <a:spcPts val="0"/>
              </a:spcBef>
              <a:spcAft>
                <a:spcPts val="0"/>
              </a:spcAft>
              <a:buClrTx/>
              <a:buSzTx/>
              <a:buFontTx/>
              <a:buNone/>
              <a:tabLst/>
            </a:pPr>
            <a:endParaRPr lang="en-US" sz="1600" dirty="0"/>
          </a:p>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"Language Models are Unsupervised Multitask Learners" contributes to the understanding of language models' unsupervised learning capabilities. This work delves into how language models, specifically unsupervised ones, can learn and perform multiple tasks without explicit supervision.</a:t>
            </a:r>
          </a:p>
          <a:p>
            <a:pPr marL="0" marR="0" indent="0" algn="just" defTabSz="914400" rtl="0" fontAlgn="auto" latinLnBrk="0" hangingPunct="0">
              <a:lnSpc>
                <a:spcPct val="100000"/>
              </a:lnSpc>
              <a:spcBef>
                <a:spcPts val="0"/>
              </a:spcBef>
              <a:spcAft>
                <a:spcPts val="0"/>
              </a:spcAft>
              <a:buClrTx/>
              <a:buSzTx/>
              <a:buFontTx/>
              <a:buNone/>
              <a:tabLst/>
            </a:pPr>
            <a:endParaRPr lang="en-US" sz="1600" dirty="0"/>
          </a:p>
          <a:p>
            <a:pPr marL="0" marR="0" indent="0" algn="just" defTabSz="914400" rtl="0" fontAlgn="auto" latinLnBrk="0" hangingPunct="0">
              <a:lnSpc>
                <a:spcPct val="100000"/>
              </a:lnSpc>
              <a:spcBef>
                <a:spcPts val="0"/>
              </a:spcBef>
              <a:spcAft>
                <a:spcPts val="0"/>
              </a:spcAft>
              <a:buClrTx/>
              <a:buSzTx/>
              <a:buFontTx/>
              <a:buNone/>
              <a:tabLst/>
            </a:pPr>
            <a:r>
              <a:rPr lang="en-US" sz="1600" dirty="0"/>
              <a:t>The paper “Enriched Latent Dirichlet Allocation for Sentiment Analysis” explores advancements in sentiment analysis using an enriched version of Latent Dirichlet Allocation (LDA). LDA, a popular topic modeling technique, is enhanced to better capture sentiment-related information from textual data. The aim is to improve the accuracy and effectiveness of sentiment analysis in extracting nuanced emotional tones or opinions from text.</a:t>
            </a: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algn="just"/>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algn="just"/>
            <a:r>
              <a:rPr lang="en-US" sz="1600" dirty="0"/>
              <a:t>The paper “BERT: Pre-training of Deep Bidirectional Transformers for Language Understanding”  introduces BERT, a groundbreaking language understanding model. BERT, short for Bidirectional Encoder Representations from Transformers, significantly advances natural language processing tasks by pre-training on a large corpus of text. </a:t>
            </a: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algn="just"/>
            <a:endParaRPr kumimoji="0" lang="en-US"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150641716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418883" y="381000"/>
            <a:ext cx="191717"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6</a:t>
            </a:r>
            <a:endParaRPr dirty="0"/>
          </a:p>
        </p:txBody>
      </p:sp>
      <p:sp>
        <p:nvSpPr>
          <p:cNvPr id="3" name="Motivation"/>
          <p:cNvSpPr txBox="1">
            <a:spLocks noGrp="1"/>
          </p:cNvSpPr>
          <p:nvPr>
            <p:ph type="title"/>
          </p:nvPr>
        </p:nvSpPr>
        <p:spPr>
          <a:xfrm>
            <a:off x="1380179" y="338783"/>
            <a:ext cx="6858000" cy="808038"/>
          </a:xfrm>
          <a:prstGeom prst="rect">
            <a:avLst/>
          </a:prstGeom>
        </p:spPr>
        <p:txBody>
          <a:bodyPr>
            <a:normAutofit/>
          </a:bodyPr>
          <a:lstStyle>
            <a:lvl1pPr>
              <a:defRPr>
                <a:latin typeface="Times New Roman"/>
                <a:ea typeface="Times New Roman"/>
                <a:cs typeface="Times New Roman"/>
                <a:sym typeface="Times New Roman"/>
              </a:defRPr>
            </a:lvl1pPr>
          </a:lstStyle>
          <a:p>
            <a:r>
              <a:rPr lang="en-IN" sz="3200" dirty="0"/>
              <a:t>Justification for the Proposed Problem</a:t>
            </a:r>
            <a:endParaRPr sz="3200" dirty="0"/>
          </a:p>
        </p:txBody>
      </p:sp>
      <p:sp>
        <p:nvSpPr>
          <p:cNvPr id="4" name="Group"/>
          <p:cNvSpPr/>
          <p:nvPr/>
        </p:nvSpPr>
        <p:spPr>
          <a:xfrm>
            <a:off x="858416" y="1604865"/>
            <a:ext cx="7752184" cy="429292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pPr marL="285750" indent="-285750" algn="just">
              <a:lnSpc>
                <a:spcPct val="125000"/>
              </a:lnSpc>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G</a:t>
            </a:r>
            <a:r>
              <a:rPr lang="en-US" sz="1600" b="0" i="0" dirty="0">
                <a:solidFill>
                  <a:schemeClr val="tx1"/>
                </a:solidFill>
                <a:effectLst/>
                <a:latin typeface="Times New Roman" panose="02020603050405020304" pitchFamily="18" charset="0"/>
                <a:cs typeface="Times New Roman" panose="02020603050405020304" pitchFamily="18" charset="0"/>
              </a:rPr>
              <a:t>ain insights into customer behavior. By understanding the topics that customers are talking about, businesses can gain insights into their behavior and preferences.</a:t>
            </a:r>
          </a:p>
          <a:p>
            <a:pPr algn="l">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Identify trends in the tourism industry. By tracking the topics that are being discussed over time, businesses can identify trends in the industry and adapt their strategies accordingly.</a:t>
            </a:r>
          </a:p>
          <a:p>
            <a:pPr algn="l"/>
            <a:endParaRPr lang="en-US" sz="16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Tourism businesses can use the results of our project to improve their customer satisfaction. Tourism businesses can use the results of your project to target their marketing campaigns more effectively. By understanding the interests and preferences of their target audience, businesses can develop marketing campaigns that are more likely to resonate with potential customers.</a:t>
            </a:r>
          </a:p>
          <a:p>
            <a:pPr algn="l">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a:p>
            <a:r>
              <a:rPr lang="en-US" sz="1600" dirty="0">
                <a:solidFill>
                  <a:schemeClr val="tx1"/>
                </a:solidFill>
                <a:latin typeface="Times New Roman" panose="02020603050405020304" pitchFamily="18" charset="0"/>
                <a:cs typeface="Times New Roman" panose="02020603050405020304" pitchFamily="18" charset="0"/>
              </a:rPr>
              <a:t>Overall the project has the potential to make a significant contribution to the field of tourism research and practice. By providing a novel and effective method for identifying topics from tourism reviews, your project can help businesses to improve customer satisfaction, develop new products and services, and target their marketing campaigns more effectively.</a:t>
            </a:r>
          </a:p>
          <a:p>
            <a:pPr algn="l">
              <a:buFont typeface="Arial" panose="020B0604020202020204" pitchFamily="34" charset="0"/>
              <a:buChar char="•"/>
            </a:pPr>
            <a:endParaRPr lang="en-US" sz="160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841883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13</a:t>
            </a:r>
            <a:endParaRPr dirty="0"/>
          </a:p>
        </p:txBody>
      </p:sp>
      <p:sp>
        <p:nvSpPr>
          <p:cNvPr id="2" name="Title 1"/>
          <p:cNvSpPr>
            <a:spLocks noGrp="1"/>
          </p:cNvSpPr>
          <p:nvPr>
            <p:ph type="title"/>
          </p:nvPr>
        </p:nvSpPr>
        <p:spPr>
          <a:xfrm>
            <a:off x="1002264" y="997143"/>
            <a:ext cx="7315200" cy="887641"/>
          </a:xfrm>
        </p:spPr>
        <p:txBody>
          <a:bodyPr/>
          <a:lstStyle/>
          <a:p>
            <a:r>
              <a:rPr lang="en-US" sz="3200" dirty="0">
                <a:latin typeface="Times New Roman" panose="02020603050405020304" pitchFamily="18" charset="0"/>
                <a:cs typeface="Times New Roman" panose="02020603050405020304" pitchFamily="18" charset="0"/>
              </a:rPr>
              <a:t>Software/Tools Requirements</a:t>
            </a:r>
            <a:endParaRPr lang="en-IN"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72EEB93-6E67-DE7E-2787-DD227F4C9DD9}"/>
              </a:ext>
            </a:extLst>
          </p:cNvPr>
          <p:cNvSpPr txBox="1"/>
          <p:nvPr/>
        </p:nvSpPr>
        <p:spPr>
          <a:xfrm>
            <a:off x="826536" y="1676526"/>
            <a:ext cx="7901472" cy="4955203"/>
          </a:xfrm>
          <a:prstGeom prst="rect">
            <a:avLst/>
          </a:prstGeom>
          <a:noFill/>
        </p:spPr>
        <p:txBody>
          <a:bodyPr wrap="square" rtlCol="0">
            <a:spAutoFit/>
          </a:bodyPr>
          <a:lstStyle/>
          <a:p>
            <a:pPr algn="just"/>
            <a:r>
              <a:rPr lang="en-US" sz="1200" b="1" i="0" dirty="0">
                <a:solidFill>
                  <a:schemeClr val="tx1"/>
                </a:solidFill>
                <a:effectLst/>
                <a:latin typeface="Google Sans"/>
              </a:rPr>
              <a:t>N</a:t>
            </a:r>
            <a:r>
              <a:rPr lang="en-US" sz="1200" b="1" i="0" dirty="0">
                <a:solidFill>
                  <a:schemeClr val="tx1"/>
                </a:solidFill>
                <a:effectLst/>
                <a:latin typeface="Times New Roman" panose="02020603050405020304" pitchFamily="18" charset="0"/>
                <a:cs typeface="Times New Roman" panose="02020603050405020304" pitchFamily="18" charset="0"/>
              </a:rPr>
              <a:t>atural Language Processing (NLP) Libraries:</a:t>
            </a:r>
          </a:p>
          <a:p>
            <a:pPr algn="just"/>
            <a:endParaRPr lang="en-US" sz="1200" b="0" i="0" dirty="0">
              <a:solidFill>
                <a:schemeClr val="tx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NLTK (Natural Language Toolkit): Provides a suite of tools for natural language processing, including tokenization, tagging, lemmatization, and part-of-speech tagging.</a:t>
            </a:r>
          </a:p>
          <a:p>
            <a:pPr algn="just"/>
            <a:endParaRPr lang="en-US" sz="1200" b="0" i="0" dirty="0">
              <a:solidFill>
                <a:schemeClr val="tx1"/>
              </a:solidFill>
              <a:effectLst/>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sklearn: A machine learning library that includes the LatentDirichletAllocation class for topic modeling and the KMeans class for clustering.</a:t>
            </a:r>
          </a:p>
          <a:p>
            <a:pPr algn="just">
              <a:buFont typeface="Arial" panose="020B0604020202020204" pitchFamily="34" charset="0"/>
              <a:buChar char="•"/>
            </a:pPr>
            <a:endParaRPr lang="en-US" sz="1200" dirty="0">
              <a:solidFill>
                <a:schemeClr val="tx1"/>
              </a:solidFill>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200" b="0" i="0" dirty="0">
                <a:solidFill>
                  <a:schemeClr val="tx1"/>
                </a:solidFill>
                <a:effectLst/>
                <a:latin typeface="Google Sans"/>
              </a:rPr>
              <a:t>Genism library for LDA model creation. Corpora in genism to create the id2word Dictionary and corpus of terms . </a:t>
            </a:r>
          </a:p>
          <a:p>
            <a:pPr algn="just"/>
            <a:endParaRPr lang="en-US" sz="1200" b="0" i="0" dirty="0">
              <a:solidFill>
                <a:schemeClr val="tx1"/>
              </a:solidFill>
              <a:effectLst/>
              <a:latin typeface="Times New Roman" panose="02020603050405020304" pitchFamily="18" charset="0"/>
              <a:cs typeface="Times New Roman" panose="02020603050405020304" pitchFamily="18" charset="0"/>
            </a:endParaRPr>
          </a:p>
          <a:p>
            <a:pPr algn="l"/>
            <a:r>
              <a:rPr lang="en-US" sz="1200" b="1" i="0" dirty="0">
                <a:solidFill>
                  <a:schemeClr val="tx1"/>
                </a:solidFill>
                <a:effectLst/>
                <a:latin typeface="Times New Roman" panose="02020603050405020304" pitchFamily="18" charset="0"/>
                <a:cs typeface="Times New Roman" panose="02020603050405020304" pitchFamily="18" charset="0"/>
              </a:rPr>
              <a:t>Deep Learning Libraries:</a:t>
            </a:r>
          </a:p>
          <a:p>
            <a:pPr algn="l"/>
            <a:endParaRPr lang="en-US"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Transformers: A library for natural language processing with pre-trained models, including GPT2Tokenizer and GPT2Model.</a:t>
            </a:r>
          </a:p>
          <a:p>
            <a:pPr algn="l"/>
            <a:endParaRPr lang="en-US" sz="1200" b="0" i="0" dirty="0">
              <a:solidFill>
                <a:schemeClr val="tx1"/>
              </a:solidFill>
              <a:effectLst/>
              <a:latin typeface="Times New Roman" panose="02020603050405020304" pitchFamily="18" charset="0"/>
              <a:cs typeface="Times New Roman" panose="02020603050405020304" pitchFamily="18" charset="0"/>
            </a:endParaRPr>
          </a:p>
          <a:p>
            <a:pPr algn="l"/>
            <a:r>
              <a:rPr lang="en-US" sz="1200" b="1" i="0" dirty="0">
                <a:solidFill>
                  <a:schemeClr val="tx1"/>
                </a:solidFill>
                <a:effectLst/>
                <a:latin typeface="Times New Roman" panose="02020603050405020304" pitchFamily="18" charset="0"/>
                <a:cs typeface="Times New Roman" panose="02020603050405020304" pitchFamily="18" charset="0"/>
              </a:rPr>
              <a:t>Data Visualization Library:</a:t>
            </a:r>
          </a:p>
          <a:p>
            <a:pPr algn="l"/>
            <a:endParaRPr lang="en-US" sz="1200" b="1"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Matplotlib: A library for creating plots and charts.</a:t>
            </a:r>
          </a:p>
          <a:p>
            <a:pPr algn="just"/>
            <a:endParaRPr lang="en-IN" sz="1200" dirty="0"/>
          </a:p>
          <a:p>
            <a:pPr algn="l"/>
            <a:r>
              <a:rPr lang="en-US" sz="1200" b="1" i="0" dirty="0">
                <a:solidFill>
                  <a:schemeClr val="tx1"/>
                </a:solidFill>
                <a:effectLst/>
                <a:latin typeface="Times New Roman" panose="02020603050405020304" pitchFamily="18" charset="0"/>
                <a:cs typeface="Times New Roman" panose="02020603050405020304" pitchFamily="18" charset="0"/>
              </a:rPr>
              <a:t>Other Libraries:</a:t>
            </a:r>
          </a:p>
          <a:p>
            <a:pPr algn="l"/>
            <a:endParaRPr lang="en-US" sz="1200" b="0" i="0" dirty="0">
              <a:solidFill>
                <a:schemeClr val="tx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torch: A library for tensor computation and deep learning.</a:t>
            </a:r>
          </a:p>
          <a:p>
            <a:pPr algn="l">
              <a:buFont typeface="Arial" panose="020B0604020202020204" pitchFamily="34" charset="0"/>
              <a:buChar char="•"/>
            </a:pPr>
            <a:r>
              <a:rPr lang="en-US" sz="1200" b="0" i="0" dirty="0">
                <a:solidFill>
                  <a:schemeClr val="tx1"/>
                </a:solidFill>
                <a:effectLst/>
                <a:latin typeface="Times New Roman" panose="02020603050405020304" pitchFamily="18" charset="0"/>
                <a:cs typeface="Times New Roman" panose="02020603050405020304" pitchFamily="18" charset="0"/>
              </a:rPr>
              <a:t>NumPy: A library for numerical computation and data manipulation.</a:t>
            </a:r>
          </a:p>
          <a:p>
            <a:pPr algn="just"/>
            <a:r>
              <a:rPr lang="en-IN" sz="1200" b="0" i="0" dirty="0">
                <a:solidFill>
                  <a:schemeClr val="tx1"/>
                </a:solidFill>
                <a:effectLst/>
                <a:latin typeface="Times New Roman" panose="02020603050405020304" pitchFamily="18" charset="0"/>
                <a:cs typeface="Times New Roman" panose="02020603050405020304" pitchFamily="18" charset="0"/>
              </a:rPr>
              <a:t>model viz.</a:t>
            </a:r>
          </a:p>
          <a:p>
            <a:pPr algn="just"/>
            <a:endParaRPr lang="en-IN" b="0" i="0" dirty="0">
              <a:solidFill>
                <a:schemeClr val="tx1"/>
              </a:solidFill>
              <a:effectLst/>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1652942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hangingPunct="1"/>
            <a:r>
              <a:rPr lang="en-IN" sz="3200" dirty="0">
                <a:latin typeface="Times New Roman" panose="02020603050405020304" pitchFamily="18" charset="0"/>
                <a:cs typeface="Times New Roman" panose="02020603050405020304" pitchFamily="18" charset="0"/>
              </a:rPr>
              <a:t>Data Set</a:t>
            </a:r>
            <a:endParaRPr lang="en-IN" sz="2400"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745144" y="1898552"/>
            <a:ext cx="7968343"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IN" sz="1600" dirty="0"/>
              <a:t>Source of data set: </a:t>
            </a:r>
          </a:p>
          <a:p>
            <a:r>
              <a:rPr lang="en-IN" sz="1600" dirty="0">
                <a:solidFill>
                  <a:srgbClr val="FF0000"/>
                </a:solidFill>
              </a:rPr>
              <a:t>tripadvisor.in</a:t>
            </a:r>
          </a:p>
          <a:p>
            <a:endParaRPr lang="en-IN" sz="1600" dirty="0">
              <a:solidFill>
                <a:srgbClr val="FF0000"/>
              </a:solidFill>
            </a:endParaRPr>
          </a:p>
          <a:p>
            <a:pPr algn="just"/>
            <a:r>
              <a:rPr lang="en-US" sz="1600" b="0" i="0" dirty="0">
                <a:solidFill>
                  <a:schemeClr val="tx1"/>
                </a:solidFill>
                <a:effectLst/>
                <a:latin typeface="Times New Roman" panose="02020603050405020304" pitchFamily="18" charset="0"/>
                <a:cs typeface="Times New Roman" panose="02020603050405020304" pitchFamily="18" charset="0"/>
              </a:rPr>
              <a:t>The dataset was built in the Human Language Technology Laboratory by Dr.Manju Venugopalan</a:t>
            </a:r>
            <a:r>
              <a:rPr lang="en-US" sz="1600" dirty="0">
                <a:solidFill>
                  <a:schemeClr val="tx1"/>
                </a:solidFill>
                <a:latin typeface="Times New Roman" panose="02020603050405020304" pitchFamily="18" charset="0"/>
                <a:cs typeface="Times New Roman" panose="02020603050405020304" pitchFamily="18" charset="0"/>
              </a:rPr>
              <a:t> and Dr.Deepa Gupta. </a:t>
            </a:r>
            <a:r>
              <a:rPr lang="en-US" sz="1600" b="0" i="0" dirty="0">
                <a:solidFill>
                  <a:schemeClr val="tx1"/>
                </a:solidFill>
                <a:effectLst/>
                <a:latin typeface="Times New Roman" panose="02020603050405020304" pitchFamily="18" charset="0"/>
                <a:cs typeface="Times New Roman" panose="02020603050405020304" pitchFamily="18" charset="0"/>
              </a:rPr>
              <a:t>The dataset is a valuable resource for researchers in the field of natural language processing.</a:t>
            </a:r>
          </a:p>
          <a:p>
            <a:pPr algn="just"/>
            <a:r>
              <a:rPr lang="en-US" sz="1600" dirty="0">
                <a:solidFill>
                  <a:schemeClr val="tx1"/>
                </a:solidFill>
              </a:rPr>
              <a:t>The Dataset contains raw data streamed from approximately 1 lakh reviews.</a:t>
            </a:r>
          </a:p>
          <a:p>
            <a:pPr algn="just"/>
            <a:r>
              <a:rPr lang="en-US" sz="1600" dirty="0">
                <a:solidFill>
                  <a:schemeClr val="tx1"/>
                </a:solidFill>
              </a:rPr>
              <a:t>dataset consists of  seven distinct groups and a single miscellaneous group.</a:t>
            </a:r>
          </a:p>
          <a:p>
            <a:endParaRPr lang="en-US" sz="1600" dirty="0">
              <a:solidFill>
                <a:schemeClr val="tx1"/>
              </a:solidFill>
            </a:endParaRPr>
          </a:p>
          <a:p>
            <a:r>
              <a:rPr lang="en-US" sz="1600" dirty="0">
                <a:solidFill>
                  <a:schemeClr val="tx1"/>
                </a:solidFill>
              </a:rPr>
              <a:t>The seven distinct groups are:</a:t>
            </a:r>
          </a:p>
          <a:p>
            <a:pPr algn="just"/>
            <a:r>
              <a:rPr lang="en-US" sz="1600" dirty="0">
                <a:solidFill>
                  <a:schemeClr val="tx1"/>
                </a:solidFill>
              </a:rPr>
              <a:t>Amusement Parks, Beaches and Lakes, Historic Places, Museum, National Parks, Scenic Places.</a:t>
            </a:r>
          </a:p>
          <a:p>
            <a:pPr algn="just"/>
            <a:endParaRPr kumimoji="0" lang="en-US" sz="16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algn="just"/>
            <a:r>
              <a:rPr kumimoji="0" lang="en-US" sz="1600" b="1" i="0" u="none" strike="noStrike" cap="none" spc="0" normalizeH="0" baseline="0" dirty="0">
                <a:ln>
                  <a:noFill/>
                </a:ln>
                <a:solidFill>
                  <a:srgbClr val="000000"/>
                </a:solidFill>
                <a:effectLst/>
                <a:uFillTx/>
                <a:latin typeface="Times New Roman"/>
                <a:ea typeface="Times New Roman"/>
                <a:cs typeface="Times New Roman"/>
                <a:sym typeface="Times New Roman"/>
              </a:rPr>
              <a:t>Of given huge dataset we concentrated on Karnataka popular tourist state, 11 destinations to be exact. The reviews on these tourist destinations </a:t>
            </a:r>
            <a:r>
              <a:rPr kumimoji="0" lang="en-US" sz="1600" b="1" i="0" u="none" strike="noStrike" cap="none" spc="0" normalizeH="0" baseline="0" dirty="0" err="1">
                <a:ln>
                  <a:noFill/>
                </a:ln>
                <a:solidFill>
                  <a:srgbClr val="000000"/>
                </a:solidFill>
                <a:effectLst/>
                <a:uFillTx/>
                <a:latin typeface="Times New Roman"/>
                <a:ea typeface="Times New Roman"/>
                <a:cs typeface="Times New Roman"/>
                <a:sym typeface="Times New Roman"/>
              </a:rPr>
              <a:t>consitute</a:t>
            </a:r>
            <a:r>
              <a:rPr kumimoji="0" lang="en-US" sz="1600" b="1" i="0" u="none" strike="noStrike" cap="none" spc="0" normalizeH="0" baseline="0" dirty="0">
                <a:ln>
                  <a:noFill/>
                </a:ln>
                <a:solidFill>
                  <a:srgbClr val="000000"/>
                </a:solidFill>
                <a:effectLst/>
                <a:uFillTx/>
                <a:latin typeface="Times New Roman"/>
                <a:ea typeface="Times New Roman"/>
                <a:cs typeface="Times New Roman"/>
                <a:sym typeface="Times New Roman"/>
              </a:rPr>
              <a:t> of 10,000 reviews. </a:t>
            </a:r>
            <a:endParaRPr kumimoji="0" lang="en-IN" sz="16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algn="just"/>
            <a:endParaRPr lang="en-US" sz="1600" dirty="0">
              <a:solidFill>
                <a:schemeClr val="tx1"/>
              </a:solidFill>
            </a:endParaRPr>
          </a:p>
          <a:p>
            <a:br>
              <a:rPr lang="en-US" sz="2800" dirty="0"/>
            </a:br>
            <a:endParaRPr lang="en-IN" sz="2000" dirty="0">
              <a:solidFill>
                <a:schemeClr val="tx1"/>
              </a:solidFil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14</a:t>
            </a:r>
            <a:endParaRPr dirty="0"/>
          </a:p>
        </p:txBody>
      </p:sp>
    </p:spTree>
    <p:extLst>
      <p:ext uri="{BB962C8B-B14F-4D97-AF65-F5344CB8AC3E}">
        <p14:creationId xmlns:p14="http://schemas.microsoft.com/office/powerpoint/2010/main" val="8480680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CF50D-41A0-66B6-A54B-22482272AC26}"/>
              </a:ext>
            </a:extLst>
          </p:cNvPr>
          <p:cNvSpPr>
            <a:spLocks noGrp="1"/>
          </p:cNvSpPr>
          <p:nvPr>
            <p:ph type="title"/>
          </p:nvPr>
        </p:nvSpPr>
        <p:spPr>
          <a:xfrm>
            <a:off x="457200" y="614588"/>
            <a:ext cx="8229600" cy="1508126"/>
          </a:xfrm>
        </p:spPr>
        <p:txBody>
          <a:bodyPr/>
          <a:lstStyle/>
          <a:p>
            <a:r>
              <a:rPr lang="en-IN" sz="3200" dirty="0">
                <a:latin typeface="Times New Roman" panose="02020603050405020304" pitchFamily="18" charset="0"/>
                <a:cs typeface="Times New Roman" panose="02020603050405020304" pitchFamily="18" charset="0"/>
              </a:rPr>
              <a:t>Data Set</a:t>
            </a:r>
          </a:p>
        </p:txBody>
      </p:sp>
      <p:pic>
        <p:nvPicPr>
          <p:cNvPr id="4" name="Picture 3">
            <a:extLst>
              <a:ext uri="{FF2B5EF4-FFF2-40B4-BE49-F238E27FC236}">
                <a16:creationId xmlns:a16="http://schemas.microsoft.com/office/drawing/2014/main" id="{C59CED07-2EBD-91C9-A158-FA8BB1B46FC2}"/>
              </a:ext>
            </a:extLst>
          </p:cNvPr>
          <p:cNvPicPr>
            <a:picLocks noChangeAspect="1"/>
          </p:cNvPicPr>
          <p:nvPr/>
        </p:nvPicPr>
        <p:blipFill>
          <a:blip r:embed="rId2"/>
          <a:stretch>
            <a:fillRect/>
          </a:stretch>
        </p:blipFill>
        <p:spPr>
          <a:xfrm>
            <a:off x="655059" y="2230017"/>
            <a:ext cx="8031741" cy="2708170"/>
          </a:xfrm>
          <a:prstGeom prst="rect">
            <a:avLst/>
          </a:prstGeom>
        </p:spPr>
      </p:pic>
    </p:spTree>
    <p:extLst>
      <p:ext uri="{BB962C8B-B14F-4D97-AF65-F5344CB8AC3E}">
        <p14:creationId xmlns:p14="http://schemas.microsoft.com/office/powerpoint/2010/main" val="10266914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296" y="381000"/>
            <a:ext cx="7315200" cy="887641"/>
          </a:xfrm>
        </p:spPr>
        <p:txBody>
          <a:bodyPr/>
          <a:lstStyle/>
          <a:p>
            <a:r>
              <a:rPr lang="en-US" sz="3200" dirty="0">
                <a:latin typeface="Times New Roman" panose="02020603050405020304" pitchFamily="18" charset="0"/>
                <a:cs typeface="Times New Roman" panose="02020603050405020304" pitchFamily="18" charset="0"/>
              </a:rPr>
              <a:t>Architecture </a:t>
            </a:r>
            <a:endParaRPr lang="en-IN" sz="3200" dirty="0">
              <a:latin typeface="Times New Roman" panose="02020603050405020304" pitchFamily="18" charset="0"/>
              <a:cs typeface="Times New Roman" panose="02020603050405020304" pitchFamily="18" charset="0"/>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13</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ADBC68BA-7AB4-C636-B5F9-765658A56197}"/>
              </a:ext>
            </a:extLst>
          </p:cNvPr>
          <p:cNvPicPr>
            <a:picLocks noChangeAspect="1"/>
          </p:cNvPicPr>
          <p:nvPr/>
        </p:nvPicPr>
        <p:blipFill>
          <a:blip r:embed="rId2"/>
          <a:stretch>
            <a:fillRect/>
          </a:stretch>
        </p:blipFill>
        <p:spPr>
          <a:xfrm>
            <a:off x="1004297" y="1212288"/>
            <a:ext cx="1628804" cy="4574678"/>
          </a:xfrm>
          <a:prstGeom prst="rect">
            <a:avLst/>
          </a:prstGeom>
        </p:spPr>
      </p:pic>
      <p:sp>
        <p:nvSpPr>
          <p:cNvPr id="7" name="TextBox 6">
            <a:extLst>
              <a:ext uri="{FF2B5EF4-FFF2-40B4-BE49-F238E27FC236}">
                <a16:creationId xmlns:a16="http://schemas.microsoft.com/office/drawing/2014/main" id="{61808833-A61F-0118-5908-3E999D141F26}"/>
              </a:ext>
            </a:extLst>
          </p:cNvPr>
          <p:cNvSpPr txBox="1"/>
          <p:nvPr/>
        </p:nvSpPr>
        <p:spPr>
          <a:xfrm>
            <a:off x="1004295" y="5786966"/>
            <a:ext cx="207320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Fig: </a:t>
            </a:r>
            <a:r>
              <a:rPr kumimoji="0" lang="en-US" sz="1400" b="1" i="0" u="none" strike="noStrike" cap="none" spc="0" normalizeH="0" baseline="0" dirty="0">
                <a:ln>
                  <a:noFill/>
                </a:ln>
                <a:solidFill>
                  <a:srgbClr val="000000"/>
                </a:solidFill>
                <a:effectLst/>
                <a:uFillTx/>
                <a:latin typeface="Times New Roman"/>
                <a:ea typeface="Times New Roman"/>
                <a:cs typeface="Times New Roman"/>
                <a:sym typeface="Times New Roman"/>
              </a:rPr>
              <a:t>Overall Architecture</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8" name="TextBox 7">
            <a:extLst>
              <a:ext uri="{FF2B5EF4-FFF2-40B4-BE49-F238E27FC236}">
                <a16:creationId xmlns:a16="http://schemas.microsoft.com/office/drawing/2014/main" id="{7F121F0B-E4F8-BED0-B213-44A08013ECD1}"/>
              </a:ext>
            </a:extLst>
          </p:cNvPr>
          <p:cNvSpPr txBox="1"/>
          <p:nvPr/>
        </p:nvSpPr>
        <p:spPr>
          <a:xfrm>
            <a:off x="3966993" y="4513007"/>
            <a:ext cx="187796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Times New Roman"/>
                <a:ea typeface="Times New Roman"/>
                <a:cs typeface="Times New Roman"/>
                <a:sym typeface="Times New Roman"/>
              </a:rPr>
              <a:t>F</a:t>
            </a:r>
            <a:r>
              <a:rPr kumimoji="0" lang="en-US" sz="1400" b="1" i="0" u="none" strike="noStrike" cap="none" spc="0" normalizeH="0" baseline="0" dirty="0">
                <a:ln>
                  <a:noFill/>
                </a:ln>
                <a:solidFill>
                  <a:srgbClr val="000000"/>
                </a:solidFill>
                <a:effectLst/>
                <a:uFillTx/>
                <a:latin typeface="Times New Roman"/>
                <a:ea typeface="Times New Roman"/>
                <a:cs typeface="Times New Roman"/>
                <a:sym typeface="Times New Roman"/>
              </a:rPr>
              <a:t>ig:</a:t>
            </a:r>
            <a:r>
              <a:rPr lang="en-US" b="1" dirty="0"/>
              <a:t> Design i</a:t>
            </a:r>
            <a:r>
              <a:rPr kumimoji="0" lang="en-US" sz="1400" b="1" i="0" u="none" strike="noStrike" cap="none" spc="0" normalizeH="0" baseline="0" dirty="0">
                <a:ln>
                  <a:noFill/>
                </a:ln>
                <a:solidFill>
                  <a:srgbClr val="000000"/>
                </a:solidFill>
                <a:effectLst/>
                <a:uFillTx/>
                <a:latin typeface="Times New Roman"/>
                <a:ea typeface="Times New Roman"/>
                <a:cs typeface="Times New Roman"/>
                <a:sym typeface="Times New Roman"/>
              </a:rPr>
              <a:t>n Detail</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pic>
        <p:nvPicPr>
          <p:cNvPr id="10" name="Picture 9">
            <a:extLst>
              <a:ext uri="{FF2B5EF4-FFF2-40B4-BE49-F238E27FC236}">
                <a16:creationId xmlns:a16="http://schemas.microsoft.com/office/drawing/2014/main" id="{99311000-1B52-936C-BD15-7EB4A4147B14}"/>
              </a:ext>
            </a:extLst>
          </p:cNvPr>
          <p:cNvPicPr>
            <a:picLocks noChangeAspect="1"/>
          </p:cNvPicPr>
          <p:nvPr/>
        </p:nvPicPr>
        <p:blipFill>
          <a:blip r:embed="rId3"/>
          <a:stretch>
            <a:fillRect/>
          </a:stretch>
        </p:blipFill>
        <p:spPr>
          <a:xfrm>
            <a:off x="2924204" y="2133600"/>
            <a:ext cx="5841503" cy="2266234"/>
          </a:xfrm>
          <a:prstGeom prst="rect">
            <a:avLst/>
          </a:prstGeom>
        </p:spPr>
      </p:pic>
    </p:spTree>
    <p:extLst>
      <p:ext uri="{BB962C8B-B14F-4D97-AF65-F5344CB8AC3E}">
        <p14:creationId xmlns:p14="http://schemas.microsoft.com/office/powerpoint/2010/main" val="71928842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Implementation(Badami)</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3F8B028F-E088-5409-6366-7307AC736BCD}"/>
              </a:ext>
            </a:extLst>
          </p:cNvPr>
          <p:cNvSpPr txBox="1"/>
          <p:nvPr/>
        </p:nvSpPr>
        <p:spPr>
          <a:xfrm>
            <a:off x="716901" y="1898553"/>
            <a:ext cx="7988559" cy="26441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Times New Roman"/>
              </a:rPr>
              <a:t>Throughout the collection of reviews, we used Latent Dirichlet Allocation (LDA) to find latent themes or subjects. Using co-occurrence patterns, LDA is a statistical technique that classifies words into </a:t>
            </a:r>
            <a:r>
              <a:rPr lang="en-US" sz="1600" dirty="0">
                <a:latin typeface="Times New Roman" panose="02020603050405020304" pitchFamily="18" charset="0"/>
                <a:ea typeface="Times New Roman" panose="02020603050405020304" pitchFamily="18" charset="0"/>
                <a:cs typeface="Times New Roman" panose="02020603050405020304" pitchFamily="18" charset="0"/>
              </a:rPr>
              <a:t>topics</a:t>
            </a: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Times New Roman"/>
              </a:rPr>
              <a:t>. This stage aids in identifying the recurrent themes expressed in the reviews.</a:t>
            </a:r>
            <a:endPar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endParaRPr>
          </a:p>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sym typeface="Times New Roman"/>
              </a:rPr>
              <a:t>To assess the caliber of the selected topics, we computed coherence ratings. Coherence ratings assess a topic's interpretability and semantic consistency. More significant and well-defined subjects are indicated by higher coherence ratings. The initial experiments with the model yielded a coherence score of 0.64 for six topics. </a:t>
            </a:r>
            <a:endParaRPr kumimoji="0" lang="en-IN" sz="16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Times New Roman"/>
            </a:endParaRPr>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unga" panose="020B0502040204020203" pitchFamily="34" charset="0"/>
              <a:sym typeface="Times New Roman"/>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t>
            </a:r>
          </a:p>
        </p:txBody>
      </p:sp>
      <p:pic>
        <p:nvPicPr>
          <p:cNvPr id="9" name="Picture 8" descr="A graph with a line and a number of topics&#10;&#10;Description automatically generated">
            <a:extLst>
              <a:ext uri="{FF2B5EF4-FFF2-40B4-BE49-F238E27FC236}">
                <a16:creationId xmlns:a16="http://schemas.microsoft.com/office/drawing/2014/main" id="{95C220F6-4E31-0B71-45F5-98AC1F942B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00602" y="3769800"/>
            <a:ext cx="2332676" cy="1873917"/>
          </a:xfrm>
          <a:prstGeom prst="rect">
            <a:avLst/>
          </a:prstGeom>
        </p:spPr>
      </p:pic>
      <p:pic>
        <p:nvPicPr>
          <p:cNvPr id="4" name="Picture 3" descr="A close up of text&#10;&#10;Description automatically generated">
            <a:extLst>
              <a:ext uri="{FF2B5EF4-FFF2-40B4-BE49-F238E27FC236}">
                <a16:creationId xmlns:a16="http://schemas.microsoft.com/office/drawing/2014/main" id="{3B5D9353-0E13-01E5-E46A-2C036128D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722" y="3939964"/>
            <a:ext cx="6062062" cy="1703753"/>
          </a:xfrm>
          <a:prstGeom prst="rect">
            <a:avLst/>
          </a:prstGeom>
        </p:spPr>
      </p:pic>
    </p:spTree>
    <p:extLst>
      <p:ext uri="{BB962C8B-B14F-4D97-AF65-F5344CB8AC3E}">
        <p14:creationId xmlns:p14="http://schemas.microsoft.com/office/powerpoint/2010/main" val="146597088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7159D0E2-3956-F7E1-33BC-CCC479E0E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305" y="2372312"/>
            <a:ext cx="5308076" cy="2437508"/>
          </a:xfrm>
          <a:prstGeom prst="rect">
            <a:avLst/>
          </a:prstGeom>
        </p:spPr>
      </p:pic>
      <p:sp>
        <p:nvSpPr>
          <p:cNvPr id="4" name="TextBox 3">
            <a:extLst>
              <a:ext uri="{FF2B5EF4-FFF2-40B4-BE49-F238E27FC236}">
                <a16:creationId xmlns:a16="http://schemas.microsoft.com/office/drawing/2014/main" id="{7F63F145-0104-F777-363C-372DE311FEF5}"/>
              </a:ext>
            </a:extLst>
          </p:cNvPr>
          <p:cNvSpPr txBox="1"/>
          <p:nvPr/>
        </p:nvSpPr>
        <p:spPr>
          <a:xfrm>
            <a:off x="2322410" y="1484671"/>
            <a:ext cx="44529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Output of the LDA </a:t>
            </a:r>
          </a:p>
        </p:txBody>
      </p:sp>
    </p:spTree>
    <p:extLst>
      <p:ext uri="{BB962C8B-B14F-4D97-AF65-F5344CB8AC3E}">
        <p14:creationId xmlns:p14="http://schemas.microsoft.com/office/powerpoint/2010/main" val="19742589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D86B17-E560-6C96-9A4F-AC1BAEBCD54E}"/>
              </a:ext>
            </a:extLst>
          </p:cNvPr>
          <p:cNvSpPr>
            <a:spLocks noGrp="1"/>
          </p:cNvSpPr>
          <p:nvPr>
            <p:ph type="sldNum" sz="quarter" idx="2"/>
          </p:nvPr>
        </p:nvSpPr>
        <p:spPr/>
        <p:txBody>
          <a:bodyPr/>
          <a:lstStyle/>
          <a:p>
            <a:fld id="{86CB4B4D-7CA3-9044-876B-883B54F8677D}" type="slidenum">
              <a:rPr lang="en-IN" smtClean="0"/>
              <a:t>19</a:t>
            </a:fld>
            <a:endParaRPr lang="en-IN"/>
          </a:p>
        </p:txBody>
      </p:sp>
      <p:sp>
        <p:nvSpPr>
          <p:cNvPr id="3" name="Title 2">
            <a:extLst>
              <a:ext uri="{FF2B5EF4-FFF2-40B4-BE49-F238E27FC236}">
                <a16:creationId xmlns:a16="http://schemas.microsoft.com/office/drawing/2014/main" id="{ECF6570F-DE2E-2118-FC53-1AE5CAE5123E}"/>
              </a:ext>
            </a:extLst>
          </p:cNvPr>
          <p:cNvSpPr>
            <a:spLocks noGrp="1"/>
          </p:cNvSpPr>
          <p:nvPr>
            <p:ph type="title"/>
          </p:nvPr>
        </p:nvSpPr>
        <p:spPr/>
        <p:txBody>
          <a:bodyPr/>
          <a:lstStyle/>
          <a:p>
            <a:r>
              <a:rPr lang="en-IN" dirty="0"/>
              <a:t>BERT</a:t>
            </a:r>
          </a:p>
        </p:txBody>
      </p:sp>
      <p:sp>
        <p:nvSpPr>
          <p:cNvPr id="5" name="TextBox 4">
            <a:extLst>
              <a:ext uri="{FF2B5EF4-FFF2-40B4-BE49-F238E27FC236}">
                <a16:creationId xmlns:a16="http://schemas.microsoft.com/office/drawing/2014/main" id="{AF0B790C-0A76-9738-0989-4F3D9E788144}"/>
              </a:ext>
            </a:extLst>
          </p:cNvPr>
          <p:cNvSpPr txBox="1"/>
          <p:nvPr/>
        </p:nvSpPr>
        <p:spPr>
          <a:xfrm>
            <a:off x="718457" y="1511559"/>
            <a:ext cx="7590235" cy="501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14350" indent="-514350">
              <a:buAutoNum type="arabicPeriod"/>
            </a:pPr>
            <a:r>
              <a:rPr lang="en-US" sz="1800" b="1" dirty="0"/>
              <a:t>Visualization of Frequency</a:t>
            </a:r>
            <a:r>
              <a:rPr lang="en-US" sz="1800" dirty="0"/>
              <a:t>: Word clouds visually represent the frequency or occurrence of words within a body of text. The size of each word in the cloud corresponds to its frequency in the text dataset or document. Larger words indicate higher occurrence, allowing for a quick understanding of the most prevalent or important terms.</a:t>
            </a:r>
          </a:p>
          <a:p>
            <a:pPr marL="514350" indent="-514350">
              <a:buAutoNum type="arabicPeriod"/>
            </a:pPr>
            <a:endParaRPr lang="en-US" sz="1800" dirty="0"/>
          </a:p>
          <a:p>
            <a:pPr marL="514350" indent="-514350">
              <a:buAutoNum type="arabicPeriod"/>
            </a:pPr>
            <a:r>
              <a:rPr lang="en-US" sz="1800" b="1" dirty="0"/>
              <a:t>At-a-Glance Representation</a:t>
            </a:r>
            <a:r>
              <a:rPr lang="en-US" sz="1800" dirty="0"/>
              <a:t>: They offer an at-a-glance representation of prominent terms or themes within a dataset. This visual method condenses information, making it easier for viewers to identify common patterns, central themes, or prevalent topics within a corpus of text.</a:t>
            </a:r>
          </a:p>
          <a:p>
            <a:pPr marL="514350" indent="-514350">
              <a:buAutoNum type="arabicPeriod"/>
            </a:pPr>
            <a:endParaRPr lang="en-US" sz="1800" dirty="0"/>
          </a:p>
          <a:p>
            <a:pPr marL="514350" indent="-514350">
              <a:buAutoNum type="arabicPeriod"/>
            </a:pPr>
            <a:r>
              <a:rPr lang="en-US" sz="1800" b="1" dirty="0"/>
              <a:t>Limited Contextual Information</a:t>
            </a:r>
            <a:r>
              <a:rPr lang="en-US" sz="1800" dirty="0"/>
              <a:t>: While word clouds are excellent for highlighting popular terms, they lack the context or relationships between words. They don't convey the connections, nuances, or the specific context in which words appear. Hence, they are best used in conjunction with other analysis methods to provide a more comprehensive understanding of the data.</a:t>
            </a:r>
            <a:endParaRPr lang="en-IN" sz="1800" dirty="0"/>
          </a:p>
          <a:p>
            <a:pPr marL="0" marR="0" indent="0" algn="l" defTabSz="914400" rtl="0" fontAlgn="auto" latinLnBrk="0" hangingPunct="0">
              <a:lnSpc>
                <a:spcPct val="100000"/>
              </a:lnSpc>
              <a:spcBef>
                <a:spcPts val="0"/>
              </a:spcBef>
              <a:spcAft>
                <a:spcPts val="0"/>
              </a:spcAft>
              <a:buClrTx/>
              <a:buSzTx/>
              <a:buFontTx/>
              <a:buNone/>
              <a:tabLst/>
            </a:pP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410961862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2</a:t>
            </a:fld>
            <a:endParaRPr/>
          </a:p>
        </p:txBody>
      </p:sp>
      <p:sp>
        <p:nvSpPr>
          <p:cNvPr id="141" name="Content"/>
          <p:cNvSpPr txBox="1">
            <a:spLocks noGrp="1"/>
          </p:cNvSpPr>
          <p:nvPr>
            <p:ph type="title"/>
          </p:nvPr>
        </p:nvSpPr>
        <p:spPr>
          <a:xfrm>
            <a:off x="533400" y="290592"/>
            <a:ext cx="7638661" cy="685800"/>
          </a:xfrm>
          <a:prstGeom prst="rect">
            <a:avLst/>
          </a:prstGeom>
        </p:spPr>
        <p:txBody>
          <a:bodyPr>
            <a:normAutofit/>
          </a:bodyPr>
          <a:lstStyle>
            <a:lvl1pPr>
              <a:defRPr sz="3200">
                <a:latin typeface="Times New Roman"/>
                <a:ea typeface="Times New Roman"/>
                <a:cs typeface="Times New Roman"/>
                <a:sym typeface="Times New Roman"/>
              </a:defRPr>
            </a:lvl1pPr>
          </a:lstStyle>
          <a:p>
            <a:r>
              <a:rPr lang="en-IN" dirty="0">
                <a:latin typeface="Times New Roman" panose="02020603050405020304" pitchFamily="18" charset="0"/>
                <a:ea typeface="+mn-ea"/>
                <a:cs typeface="Times New Roman" panose="02020603050405020304" pitchFamily="18" charset="0"/>
                <a:sym typeface="Arial"/>
              </a:rPr>
              <a:t>Problem</a:t>
            </a:r>
            <a:r>
              <a:rPr lang="en-IN" dirty="0"/>
              <a:t> Definition</a:t>
            </a:r>
            <a:endParaRPr dirty="0"/>
          </a:p>
        </p:txBody>
      </p:sp>
      <p:sp>
        <p:nvSpPr>
          <p:cNvPr id="4" name="TextBox 3">
            <a:extLst>
              <a:ext uri="{FF2B5EF4-FFF2-40B4-BE49-F238E27FC236}">
                <a16:creationId xmlns:a16="http://schemas.microsoft.com/office/drawing/2014/main" id="{47452102-1F95-B608-DF5F-D20C18A29DBB}"/>
              </a:ext>
            </a:extLst>
          </p:cNvPr>
          <p:cNvSpPr txBox="1"/>
          <p:nvPr/>
        </p:nvSpPr>
        <p:spPr>
          <a:xfrm>
            <a:off x="736688" y="2459504"/>
            <a:ext cx="7772400"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problem at hand is to build a hybrid topic modeling approach proposed for analyzing tourism-related data. Specifically, the problem involves exploring the applications of</a:t>
            </a:r>
            <a:r>
              <a:rPr lang="en-US" sz="2000" i="1" dirty="0">
                <a:latin typeface="Times New Roman" panose="02020603050405020304" pitchFamily="18" charset="0"/>
                <a:cs typeface="Times New Roman" panose="02020603050405020304" pitchFamily="18" charset="0"/>
              </a:rPr>
              <a:t> </a:t>
            </a:r>
            <a:r>
              <a:rPr lang="en-IN" sz="2000" b="0" i="0" dirty="0">
                <a:solidFill>
                  <a:schemeClr val="tx1"/>
                </a:solidFill>
                <a:effectLst/>
                <a:latin typeface="Times New Roman" panose="02020603050405020304" pitchFamily="18" charset="0"/>
                <a:cs typeface="Times New Roman" panose="02020603050405020304" pitchFamily="18" charset="0"/>
              </a:rPr>
              <a:t>large language models (LLMs)</a:t>
            </a:r>
            <a:r>
              <a:rPr lang="en-US" sz="2000" dirty="0">
                <a:latin typeface="Times New Roman" panose="02020603050405020304" pitchFamily="18" charset="0"/>
                <a:cs typeface="Times New Roman" panose="02020603050405020304" pitchFamily="18" charset="0"/>
              </a:rPr>
              <a:t> and advanced clustering algorithms or metaheuristic optimization techniques to enhance the accuracy and effectiveness of topic identification and clustering within the tourism domain. "</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D86B17-E560-6C96-9A4F-AC1BAEBCD54E}"/>
              </a:ext>
            </a:extLst>
          </p:cNvPr>
          <p:cNvSpPr>
            <a:spLocks noGrp="1"/>
          </p:cNvSpPr>
          <p:nvPr>
            <p:ph type="sldNum" sz="quarter" idx="2"/>
          </p:nvPr>
        </p:nvSpPr>
        <p:spPr/>
        <p:txBody>
          <a:bodyPr/>
          <a:lstStyle/>
          <a:p>
            <a:fld id="{86CB4B4D-7CA3-9044-876B-883B54F8677D}" type="slidenum">
              <a:rPr lang="en-IN" smtClean="0"/>
              <a:t>20</a:t>
            </a:fld>
            <a:endParaRPr lang="en-IN"/>
          </a:p>
        </p:txBody>
      </p:sp>
      <p:sp>
        <p:nvSpPr>
          <p:cNvPr id="3" name="Title 2">
            <a:extLst>
              <a:ext uri="{FF2B5EF4-FFF2-40B4-BE49-F238E27FC236}">
                <a16:creationId xmlns:a16="http://schemas.microsoft.com/office/drawing/2014/main" id="{ECF6570F-DE2E-2118-FC53-1AE5CAE5123E}"/>
              </a:ext>
            </a:extLst>
          </p:cNvPr>
          <p:cNvSpPr>
            <a:spLocks noGrp="1"/>
          </p:cNvSpPr>
          <p:nvPr>
            <p:ph type="title"/>
          </p:nvPr>
        </p:nvSpPr>
        <p:spPr/>
        <p:txBody>
          <a:bodyPr/>
          <a:lstStyle/>
          <a:p>
            <a:r>
              <a:rPr lang="en-IN" dirty="0"/>
              <a:t>BERT</a:t>
            </a:r>
          </a:p>
        </p:txBody>
      </p:sp>
      <p:pic>
        <p:nvPicPr>
          <p:cNvPr id="14" name="Picture 13" descr="A number on a white background&#10;&#10;Description automatically generated">
            <a:extLst>
              <a:ext uri="{FF2B5EF4-FFF2-40B4-BE49-F238E27FC236}">
                <a16:creationId xmlns:a16="http://schemas.microsoft.com/office/drawing/2014/main" id="{A586EA26-20DF-6800-3064-54FAD70AF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163" y="1536253"/>
            <a:ext cx="2352675" cy="1276350"/>
          </a:xfrm>
          <a:prstGeom prst="rect">
            <a:avLst/>
          </a:prstGeom>
        </p:spPr>
      </p:pic>
      <p:pic>
        <p:nvPicPr>
          <p:cNvPr id="16" name="Picture 15" descr="A number on a white background&#10;&#10;Description automatically generated">
            <a:extLst>
              <a:ext uri="{FF2B5EF4-FFF2-40B4-BE49-F238E27FC236}">
                <a16:creationId xmlns:a16="http://schemas.microsoft.com/office/drawing/2014/main" id="{2CAC5E5B-95D6-2494-D40F-C20A66A130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838" y="1501552"/>
            <a:ext cx="2600325" cy="1409700"/>
          </a:xfrm>
          <a:prstGeom prst="rect">
            <a:avLst/>
          </a:prstGeom>
        </p:spPr>
      </p:pic>
      <p:pic>
        <p:nvPicPr>
          <p:cNvPr id="18" name="Picture 17" descr="A number of numbers on a white background&#10;&#10;Description automatically generated">
            <a:extLst>
              <a:ext uri="{FF2B5EF4-FFF2-40B4-BE49-F238E27FC236}">
                <a16:creationId xmlns:a16="http://schemas.microsoft.com/office/drawing/2014/main" id="{03E82387-6490-82EF-E34B-36911BD761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1301" y="1457325"/>
            <a:ext cx="2762250" cy="1409700"/>
          </a:xfrm>
          <a:prstGeom prst="rect">
            <a:avLst/>
          </a:prstGeom>
        </p:spPr>
      </p:pic>
      <p:pic>
        <p:nvPicPr>
          <p:cNvPr id="20" name="Picture 19">
            <a:extLst>
              <a:ext uri="{FF2B5EF4-FFF2-40B4-BE49-F238E27FC236}">
                <a16:creationId xmlns:a16="http://schemas.microsoft.com/office/drawing/2014/main" id="{22EFC200-FDD7-9E64-E3E5-1D2424A50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163" y="3268152"/>
            <a:ext cx="2396413" cy="1276350"/>
          </a:xfrm>
          <a:prstGeom prst="rect">
            <a:avLst/>
          </a:prstGeom>
        </p:spPr>
      </p:pic>
      <p:pic>
        <p:nvPicPr>
          <p:cNvPr id="22" name="Picture 21">
            <a:extLst>
              <a:ext uri="{FF2B5EF4-FFF2-40B4-BE49-F238E27FC236}">
                <a16:creationId xmlns:a16="http://schemas.microsoft.com/office/drawing/2014/main" id="{C63311A8-DCF5-972F-B62B-A143A3C184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062" y="3295650"/>
            <a:ext cx="2390775" cy="1390650"/>
          </a:xfrm>
          <a:prstGeom prst="rect">
            <a:avLst/>
          </a:prstGeom>
        </p:spPr>
      </p:pic>
      <p:pic>
        <p:nvPicPr>
          <p:cNvPr id="24" name="Picture 23">
            <a:extLst>
              <a:ext uri="{FF2B5EF4-FFF2-40B4-BE49-F238E27FC236}">
                <a16:creationId xmlns:a16="http://schemas.microsoft.com/office/drawing/2014/main" id="{44970006-6A42-571B-FECD-7683E22B20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3551" y="3163377"/>
            <a:ext cx="2343150" cy="1485900"/>
          </a:xfrm>
          <a:prstGeom prst="rect">
            <a:avLst/>
          </a:prstGeom>
        </p:spPr>
      </p:pic>
      <p:pic>
        <p:nvPicPr>
          <p:cNvPr id="26" name="Picture 25">
            <a:extLst>
              <a:ext uri="{FF2B5EF4-FFF2-40B4-BE49-F238E27FC236}">
                <a16:creationId xmlns:a16="http://schemas.microsoft.com/office/drawing/2014/main" id="{D257080C-4765-FE48-15EE-2F423ADAA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8090" y="5078056"/>
            <a:ext cx="8042664" cy="778322"/>
          </a:xfrm>
          <a:prstGeom prst="rect">
            <a:avLst/>
          </a:prstGeom>
        </p:spPr>
      </p:pic>
    </p:spTree>
    <p:extLst>
      <p:ext uri="{BB962C8B-B14F-4D97-AF65-F5344CB8AC3E}">
        <p14:creationId xmlns:p14="http://schemas.microsoft.com/office/powerpoint/2010/main" val="38161915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8204ED-A87E-9DFC-DC79-F30F10C40190}"/>
              </a:ext>
            </a:extLst>
          </p:cNvPr>
          <p:cNvSpPr>
            <a:spLocks noGrp="1"/>
          </p:cNvSpPr>
          <p:nvPr>
            <p:ph type="sldNum" sz="quarter" idx="2"/>
          </p:nvPr>
        </p:nvSpPr>
        <p:spPr/>
        <p:txBody>
          <a:bodyPr/>
          <a:lstStyle/>
          <a:p>
            <a:fld id="{86CB4B4D-7CA3-9044-876B-883B54F8677D}" type="slidenum">
              <a:rPr lang="en-IN" smtClean="0"/>
              <a:t>21</a:t>
            </a:fld>
            <a:endParaRPr lang="en-IN"/>
          </a:p>
        </p:txBody>
      </p:sp>
      <p:sp>
        <p:nvSpPr>
          <p:cNvPr id="3" name="Title 2">
            <a:extLst>
              <a:ext uri="{FF2B5EF4-FFF2-40B4-BE49-F238E27FC236}">
                <a16:creationId xmlns:a16="http://schemas.microsoft.com/office/drawing/2014/main" id="{D7846D4C-206C-0F69-17EE-7429B919C7E1}"/>
              </a:ext>
            </a:extLst>
          </p:cNvPr>
          <p:cNvSpPr>
            <a:spLocks noGrp="1"/>
          </p:cNvSpPr>
          <p:nvPr>
            <p:ph type="title"/>
          </p:nvPr>
        </p:nvSpPr>
        <p:spPr/>
        <p:txBody>
          <a:bodyPr/>
          <a:lstStyle/>
          <a:p>
            <a:r>
              <a:rPr lang="en-IN" dirty="0"/>
              <a:t>Finding Optimal value of k</a:t>
            </a:r>
          </a:p>
        </p:txBody>
      </p:sp>
      <p:pic>
        <p:nvPicPr>
          <p:cNvPr id="8" name="Picture 7" descr="A graph with a line&#10;&#10;Description automatically generated">
            <a:extLst>
              <a:ext uri="{FF2B5EF4-FFF2-40B4-BE49-F238E27FC236}">
                <a16:creationId xmlns:a16="http://schemas.microsoft.com/office/drawing/2014/main" id="{66377D19-B5D3-9685-DB74-6861D6CE5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4159" y="1757517"/>
            <a:ext cx="4531442" cy="3592565"/>
          </a:xfrm>
          <a:prstGeom prst="rect">
            <a:avLst/>
          </a:prstGeom>
        </p:spPr>
      </p:pic>
    </p:spTree>
    <p:extLst>
      <p:ext uri="{BB962C8B-B14F-4D97-AF65-F5344CB8AC3E}">
        <p14:creationId xmlns:p14="http://schemas.microsoft.com/office/powerpoint/2010/main" val="34072218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rPr>
              <a:t>Word Cloud</a:t>
            </a:r>
            <a:endParaRPr kumimoji="0" lang="en-IN" sz="2400" b="0" i="0" u="none" strike="noStrike" kern="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694F91A0-96E1-E6FE-16C4-43FCE24E56CA}"/>
              </a:ext>
            </a:extLst>
          </p:cNvPr>
          <p:cNvSpPr txBox="1"/>
          <p:nvPr/>
        </p:nvSpPr>
        <p:spPr>
          <a:xfrm>
            <a:off x="752399" y="1707600"/>
            <a:ext cx="7977674" cy="52127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514350" indent="-514350">
              <a:buAutoNum type="arabicPeriod"/>
            </a:pPr>
            <a:r>
              <a:rPr lang="en-US" sz="1800" b="1" dirty="0"/>
              <a:t>Visualization of Frequency</a:t>
            </a:r>
            <a:r>
              <a:rPr lang="en-US" sz="1800" dirty="0"/>
              <a:t>: Word clouds visually represent the frequency or occurrence of words within a body of text. The size of each word in the cloud corresponds to its frequency in the text dataset or document. Larger words indicate higher occurrence, allowing for a quick understanding of the most prevalent or important terms.</a:t>
            </a:r>
          </a:p>
          <a:p>
            <a:pPr marL="514350" indent="-514350">
              <a:buAutoNum type="arabicPeriod"/>
            </a:pPr>
            <a:endParaRPr lang="en-US" sz="1800" dirty="0"/>
          </a:p>
          <a:p>
            <a:pPr marL="514350" indent="-514350">
              <a:buAutoNum type="arabicPeriod"/>
            </a:pPr>
            <a:r>
              <a:rPr lang="en-US" sz="1800" b="1" dirty="0"/>
              <a:t>At-a-Glance Representation</a:t>
            </a:r>
            <a:r>
              <a:rPr lang="en-US" sz="1800" dirty="0"/>
              <a:t>: They offer an at-a-glance representation of prominent terms or themes within a dataset. This visual method condenses information, making it easier for viewers to identify common patterns, central themes, or prevalent topics within a corpus of text.</a:t>
            </a:r>
          </a:p>
          <a:p>
            <a:pPr marL="514350" indent="-514350">
              <a:buAutoNum type="arabicPeriod"/>
            </a:pPr>
            <a:endParaRPr lang="en-US" sz="1800" dirty="0"/>
          </a:p>
          <a:p>
            <a:pPr marL="514350" indent="-514350">
              <a:buAutoNum type="arabicPeriod"/>
            </a:pPr>
            <a:r>
              <a:rPr lang="en-US" sz="1800" b="1" dirty="0"/>
              <a:t>Limited Contextual Information</a:t>
            </a:r>
            <a:r>
              <a:rPr lang="en-US" sz="1800" dirty="0"/>
              <a:t>: While word clouds are excellent for highlighting popular terms, they lack the context or relationships between words. They don't convey the connections, nuances, or the specific context in which words appear. Hence, they are best used in conjunction with other analysis methods to provide a more comprehensive understanding of the data.</a:t>
            </a:r>
            <a:endParaRPr lang="en-IN" sz="1800" dirty="0"/>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endParaRPr>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IN" sz="10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unga" panose="020B0502040204020203" pitchFamily="34" charset="0"/>
              <a:sym typeface="Times New Roman"/>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0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t>
            </a:r>
          </a:p>
        </p:txBody>
      </p:sp>
    </p:spTree>
    <p:extLst>
      <p:ext uri="{BB962C8B-B14F-4D97-AF65-F5344CB8AC3E}">
        <p14:creationId xmlns:p14="http://schemas.microsoft.com/office/powerpoint/2010/main" val="378105914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Badami(BERT)</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67CA148E-B109-9370-F9C5-C0B49D293DD6}"/>
              </a:ext>
            </a:extLst>
          </p:cNvPr>
          <p:cNvSpPr txBox="1"/>
          <p:nvPr/>
        </p:nvSpPr>
        <p:spPr>
          <a:xfrm>
            <a:off x="875211" y="1898552"/>
            <a:ext cx="7735389" cy="44012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dirty="0"/>
              <a:t>Cluster 0</a:t>
            </a:r>
            <a:r>
              <a:rPr lang="en-IN" dirty="0"/>
              <a:t>: </a:t>
            </a:r>
            <a:r>
              <a:rPr lang="en-IN" b="1" u="sng" dirty="0"/>
              <a:t>Badami Cave Temples:</a:t>
            </a:r>
            <a:r>
              <a:rPr lang="en-IN" dirty="0"/>
              <a:t> This cluster seems to focus on the Badami cave temples in Karnataka, India. Words like "cave", "temple", "Badami", "sculpture", and "pillar" are prominent. </a:t>
            </a:r>
            <a:r>
              <a:rPr lang="en-IN" dirty="0" err="1"/>
              <a:t>Chalukyan</a:t>
            </a:r>
            <a:r>
              <a:rPr lang="en-IN" dirty="0"/>
              <a:t> Art and Architecture: Words like "</a:t>
            </a:r>
            <a:r>
              <a:rPr lang="en-IN" dirty="0" err="1"/>
              <a:t>Chalukyan</a:t>
            </a:r>
            <a:r>
              <a:rPr lang="en-IN" dirty="0"/>
              <a:t>", "sculpture", "art", "pillar", "architecture", and "</a:t>
            </a:r>
            <a:r>
              <a:rPr lang="en-IN" dirty="0" err="1"/>
              <a:t>Hampi</a:t>
            </a:r>
            <a:r>
              <a:rPr lang="en-IN" dirty="0"/>
              <a:t>" suggest a focus on the artistic and architectural style of the </a:t>
            </a:r>
            <a:r>
              <a:rPr lang="en-IN" dirty="0" err="1"/>
              <a:t>Chalukya</a:t>
            </a:r>
            <a:r>
              <a:rPr lang="en-IN" dirty="0"/>
              <a:t> dynasty, who built the Badami caves.</a:t>
            </a:r>
          </a:p>
          <a:p>
            <a:endParaRPr lang="en-IN" dirty="0"/>
          </a:p>
          <a:p>
            <a:r>
              <a:rPr lang="en-IN" b="1" dirty="0"/>
              <a:t>Cluster 1: </a:t>
            </a:r>
            <a:r>
              <a:rPr lang="en-IN" b="1" u="sng" dirty="0"/>
              <a:t>Ellora Caves: </a:t>
            </a:r>
            <a:r>
              <a:rPr lang="en-IN" dirty="0"/>
              <a:t>This cluster seems to focus on the Ellora Caves, another famous group of </a:t>
            </a:r>
            <a:r>
              <a:rPr lang="en-IN" dirty="0" err="1"/>
              <a:t>rockcut</a:t>
            </a:r>
            <a:r>
              <a:rPr lang="en-IN" dirty="0"/>
              <a:t> cave temples in Maharashtra, India. Words like "Ellora", "cave", "sculpture", "Ajanta", and "Ellora" are prominent. Religious Diversity: Words like "Hindu", "Buddhist", "Jain", "temple", and "sculpture" suggest a focus on the religious diversity of the Ellora caves, which contain temples and monuments of all three religions.</a:t>
            </a:r>
          </a:p>
        </p:txBody>
      </p:sp>
      <p:pic>
        <p:nvPicPr>
          <p:cNvPr id="10" name="Picture 9">
            <a:extLst>
              <a:ext uri="{FF2B5EF4-FFF2-40B4-BE49-F238E27FC236}">
                <a16:creationId xmlns:a16="http://schemas.microsoft.com/office/drawing/2014/main" id="{9C255BD8-03C8-A930-A036-424B1D98AC6A}"/>
              </a:ext>
            </a:extLst>
          </p:cNvPr>
          <p:cNvPicPr>
            <a:picLocks noChangeAspect="1"/>
          </p:cNvPicPr>
          <p:nvPr/>
        </p:nvPicPr>
        <p:blipFill>
          <a:blip r:embed="rId2"/>
          <a:stretch>
            <a:fillRect/>
          </a:stretch>
        </p:blipFill>
        <p:spPr>
          <a:xfrm>
            <a:off x="1042219" y="1910601"/>
            <a:ext cx="3295215" cy="1775282"/>
          </a:xfrm>
          <a:prstGeom prst="rect">
            <a:avLst/>
          </a:prstGeom>
        </p:spPr>
      </p:pic>
      <p:pic>
        <p:nvPicPr>
          <p:cNvPr id="12" name="Picture 11">
            <a:extLst>
              <a:ext uri="{FF2B5EF4-FFF2-40B4-BE49-F238E27FC236}">
                <a16:creationId xmlns:a16="http://schemas.microsoft.com/office/drawing/2014/main" id="{A7B2D980-DA8A-8153-2EAF-131B0EF7DFF8}"/>
              </a:ext>
            </a:extLst>
          </p:cNvPr>
          <p:cNvPicPr>
            <a:picLocks noChangeAspect="1"/>
          </p:cNvPicPr>
          <p:nvPr/>
        </p:nvPicPr>
        <p:blipFill>
          <a:blip r:embed="rId3"/>
          <a:stretch>
            <a:fillRect/>
          </a:stretch>
        </p:blipFill>
        <p:spPr>
          <a:xfrm>
            <a:off x="4856996" y="1886503"/>
            <a:ext cx="3244785" cy="1799380"/>
          </a:xfrm>
          <a:prstGeom prst="rect">
            <a:avLst/>
          </a:prstGeom>
        </p:spPr>
      </p:pic>
    </p:spTree>
    <p:extLst>
      <p:ext uri="{BB962C8B-B14F-4D97-AF65-F5344CB8AC3E}">
        <p14:creationId xmlns:p14="http://schemas.microsoft.com/office/powerpoint/2010/main" val="19978467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Implementation Results</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3F8B028F-E088-5409-6366-7307AC736BCD}"/>
              </a:ext>
            </a:extLst>
          </p:cNvPr>
          <p:cNvSpPr txBox="1"/>
          <p:nvPr/>
        </p:nvSpPr>
        <p:spPr>
          <a:xfrm>
            <a:off x="660918" y="1804954"/>
            <a:ext cx="7977674" cy="49355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rPr>
              <a:t>To improve the representation of the review text, we looked into using BERT or GPT-2 embeddings. These methods translate words into vector representations that describe word semantic associations. To further evaluate the topic modeling process, we introduced the silhouette score, which measures the separation between clusters. The silhouette score for K-means clusters was 0.</a:t>
            </a:r>
            <a:r>
              <a:rPr lang="en-US" sz="1600" dirty="0">
                <a:latin typeface="Times New Roman" panose="02020603050405020304" pitchFamily="18" charset="0"/>
                <a:ea typeface="Times New Roman" panose="02020603050405020304" pitchFamily="18" charset="0"/>
                <a:cs typeface="Tunga" panose="020B0502040204020203" pitchFamily="34" charset="0"/>
              </a:rPr>
              <a:t>25</a:t>
            </a: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rPr>
              <a:t>.</a:t>
            </a:r>
          </a:p>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rPr>
              <a:t>We next replaced BERT embeddings with GPT-2 embeddings and got a silhouette score of 0.35 for six topics which is higher than the scores obtained with BERT embeddings, indicating that GPT-2 embeddings can improve the quality of topic modelling.</a:t>
            </a:r>
          </a:p>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rPr>
              <a:t> These findings suggest that GPT-2 embeddings provide a promising approach for enhancing the quality of topic modelling, potentially leading to more meaningful and interpretable results.</a:t>
            </a:r>
          </a:p>
          <a:p>
            <a:pPr marL="0" marR="0" lvl="0" indent="0" algn="just" defTabSz="914400" rtl="0" eaLnBrk="1" fontAlgn="auto" latinLnBrk="0" hangingPunct="0">
              <a:lnSpc>
                <a:spcPct val="107000"/>
              </a:lnSpc>
              <a:spcBef>
                <a:spcPts val="0"/>
              </a:spcBef>
              <a:spcAft>
                <a:spcPts val="800"/>
              </a:spcAft>
              <a:buClrTx/>
              <a:buSzTx/>
              <a:buFontTx/>
              <a:buNone/>
              <a:tabLst/>
              <a:defRPr/>
            </a:pPr>
            <a:endParaRPr lang="en-US" sz="1600" dirty="0">
              <a:latin typeface="Times New Roman" panose="02020603050405020304" pitchFamily="18" charset="0"/>
              <a:ea typeface="Times New Roman" panose="02020603050405020304" pitchFamily="18" charset="0"/>
              <a:cs typeface="Tunga" panose="020B0502040204020203" pitchFamily="34" charset="0"/>
            </a:endParaRPr>
          </a:p>
          <a:p>
            <a:pPr marL="0" marR="0" lvl="0" indent="0" algn="just" defTabSz="914400" rtl="0" eaLnBrk="1" fontAlgn="auto" latinLnBrk="0" hangingPunct="0">
              <a:lnSpc>
                <a:spcPct val="107000"/>
              </a:lnSpc>
              <a:spcBef>
                <a:spcPts val="0"/>
              </a:spcBef>
              <a:spcAft>
                <a:spcPts val="8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rPr>
              <a:t>Then we group our findings using k-means, optimal k value is found via graph. </a:t>
            </a:r>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endParaRPr>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unga" panose="020B0502040204020203" pitchFamily="34" charset="0"/>
              <a:sym typeface="Times New Roman"/>
            </a:endParaRPr>
          </a:p>
          <a:p>
            <a:pPr marL="0" marR="0" lvl="0" indent="0" algn="l" defTabSz="914400" rtl="0" eaLnBrk="1" fontAlgn="auto" latinLnBrk="0" hangingPunct="0">
              <a:lnSpc>
                <a:spcPct val="107000"/>
              </a:lnSpc>
              <a:spcBef>
                <a:spcPts val="0"/>
              </a:spcBef>
              <a:spcAft>
                <a:spcPts val="800"/>
              </a:spcAft>
              <a:buClrTx/>
              <a:buSzTx/>
              <a:buFontTx/>
              <a:buNone/>
              <a:tabLst/>
              <a:defRPr/>
            </a:pPr>
            <a:endParaRPr kumimoji="0" lang="en-IN"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unga" panose="020B0502040204020203" pitchFamily="34" charset="0"/>
              <a:sym typeface="Times New Roman"/>
            </a:endParaRP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0000"/>
                </a:solidFill>
                <a:effectLst/>
                <a:uLnTx/>
                <a:uFillTx/>
                <a:latin typeface="Times New Roman"/>
                <a:ea typeface="Times New Roman"/>
                <a:cs typeface="Times New Roman"/>
                <a:sym typeface="Times New Roman"/>
              </a:rPr>
              <a:t>                                                                    </a:t>
            </a:r>
          </a:p>
        </p:txBody>
      </p:sp>
    </p:spTree>
    <p:extLst>
      <p:ext uri="{BB962C8B-B14F-4D97-AF65-F5344CB8AC3E}">
        <p14:creationId xmlns:p14="http://schemas.microsoft.com/office/powerpoint/2010/main" val="78715295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D86B17-E560-6C96-9A4F-AC1BAEBCD54E}"/>
              </a:ext>
            </a:extLst>
          </p:cNvPr>
          <p:cNvSpPr>
            <a:spLocks noGrp="1"/>
          </p:cNvSpPr>
          <p:nvPr>
            <p:ph type="sldNum" sz="quarter" idx="2"/>
          </p:nvPr>
        </p:nvSpPr>
        <p:spPr/>
        <p:txBody>
          <a:bodyPr/>
          <a:lstStyle/>
          <a:p>
            <a:fld id="{86CB4B4D-7CA3-9044-876B-883B54F8677D}" type="slidenum">
              <a:rPr lang="en-IN" smtClean="0"/>
              <a:t>25</a:t>
            </a:fld>
            <a:endParaRPr lang="en-IN"/>
          </a:p>
        </p:txBody>
      </p:sp>
      <p:sp>
        <p:nvSpPr>
          <p:cNvPr id="3" name="Title 2">
            <a:extLst>
              <a:ext uri="{FF2B5EF4-FFF2-40B4-BE49-F238E27FC236}">
                <a16:creationId xmlns:a16="http://schemas.microsoft.com/office/drawing/2014/main" id="{ECF6570F-DE2E-2118-FC53-1AE5CAE5123E}"/>
              </a:ext>
            </a:extLst>
          </p:cNvPr>
          <p:cNvSpPr>
            <a:spLocks noGrp="1"/>
          </p:cNvSpPr>
          <p:nvPr>
            <p:ph type="title"/>
          </p:nvPr>
        </p:nvSpPr>
        <p:spPr/>
        <p:txBody>
          <a:bodyPr/>
          <a:lstStyle/>
          <a:p>
            <a:r>
              <a:rPr lang="en-IN" dirty="0"/>
              <a:t>GPT-2</a:t>
            </a:r>
          </a:p>
        </p:txBody>
      </p:sp>
      <p:sp>
        <p:nvSpPr>
          <p:cNvPr id="5" name="TextBox 4">
            <a:extLst>
              <a:ext uri="{FF2B5EF4-FFF2-40B4-BE49-F238E27FC236}">
                <a16:creationId xmlns:a16="http://schemas.microsoft.com/office/drawing/2014/main" id="{150D780A-7BE1-ADCD-6177-DCB3E4FF7EC2}"/>
              </a:ext>
            </a:extLst>
          </p:cNvPr>
          <p:cNvSpPr txBox="1"/>
          <p:nvPr/>
        </p:nvSpPr>
        <p:spPr>
          <a:xfrm>
            <a:off x="766916" y="1337187"/>
            <a:ext cx="7610168" cy="501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sz="2000" b="1" dirty="0"/>
              <a:t>Language Generation: </a:t>
            </a:r>
            <a:r>
              <a:rPr lang="en-IN" sz="2000" dirty="0"/>
              <a:t>GPT-2, developed by OpenAI, is a state-of-the-art language generation model. It uses a transformer architecture, capable of understanding and generating human-like text based on the input it receives.2. </a:t>
            </a:r>
          </a:p>
          <a:p>
            <a:endParaRPr lang="en-IN" sz="2000" dirty="0"/>
          </a:p>
          <a:p>
            <a:r>
              <a:rPr lang="en-IN" sz="2000" b="1" dirty="0"/>
              <a:t>Size and Capabilities</a:t>
            </a:r>
            <a:r>
              <a:rPr lang="en-IN" sz="2000" dirty="0"/>
              <a:t>: GPT-2 was notable for its large scale, consisting of 1.5 billion parameters (or weights) in its network. This vast size enabled it to generate impressively coherent and contextually relevant text across a wide range of topics, making it versatile for various language tasks.3. </a:t>
            </a:r>
          </a:p>
          <a:p>
            <a:endParaRPr lang="en-IN" sz="2000" dirty="0"/>
          </a:p>
          <a:p>
            <a:r>
              <a:rPr lang="en-IN" sz="2000" b="1" dirty="0"/>
              <a:t>Controversy and Controlled Release</a:t>
            </a:r>
            <a:r>
              <a:rPr lang="en-IN" sz="2000" dirty="0"/>
              <a:t>: Upon its development, there were concerns about potential misuse of GPT-2 to generate misleading or harmful content. Due to this, OpenAI initially chose not to release the full version immediately, opting for a phased release to minimize potential negative impacts.</a:t>
            </a:r>
          </a:p>
        </p:txBody>
      </p:sp>
    </p:spTree>
    <p:extLst>
      <p:ext uri="{BB962C8B-B14F-4D97-AF65-F5344CB8AC3E}">
        <p14:creationId xmlns:p14="http://schemas.microsoft.com/office/powerpoint/2010/main" val="181719193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8204ED-A87E-9DFC-DC79-F30F10C40190}"/>
              </a:ext>
            </a:extLst>
          </p:cNvPr>
          <p:cNvSpPr>
            <a:spLocks noGrp="1"/>
          </p:cNvSpPr>
          <p:nvPr>
            <p:ph type="sldNum" sz="quarter" idx="2"/>
          </p:nvPr>
        </p:nvSpPr>
        <p:spPr/>
        <p:txBody>
          <a:bodyPr/>
          <a:lstStyle/>
          <a:p>
            <a:fld id="{86CB4B4D-7CA3-9044-876B-883B54F8677D}" type="slidenum">
              <a:rPr lang="en-IN" smtClean="0"/>
              <a:t>26</a:t>
            </a:fld>
            <a:endParaRPr lang="en-IN"/>
          </a:p>
        </p:txBody>
      </p:sp>
      <p:sp>
        <p:nvSpPr>
          <p:cNvPr id="3" name="Title 2">
            <a:extLst>
              <a:ext uri="{FF2B5EF4-FFF2-40B4-BE49-F238E27FC236}">
                <a16:creationId xmlns:a16="http://schemas.microsoft.com/office/drawing/2014/main" id="{D7846D4C-206C-0F69-17EE-7429B919C7E1}"/>
              </a:ext>
            </a:extLst>
          </p:cNvPr>
          <p:cNvSpPr>
            <a:spLocks noGrp="1"/>
          </p:cNvSpPr>
          <p:nvPr>
            <p:ph type="title"/>
          </p:nvPr>
        </p:nvSpPr>
        <p:spPr/>
        <p:txBody>
          <a:bodyPr/>
          <a:lstStyle/>
          <a:p>
            <a:r>
              <a:rPr lang="en-IN" dirty="0"/>
              <a:t>Finding Optimal value of k</a:t>
            </a:r>
          </a:p>
        </p:txBody>
      </p:sp>
      <p:pic>
        <p:nvPicPr>
          <p:cNvPr id="4" name="Picture 3">
            <a:extLst>
              <a:ext uri="{FF2B5EF4-FFF2-40B4-BE49-F238E27FC236}">
                <a16:creationId xmlns:a16="http://schemas.microsoft.com/office/drawing/2014/main" id="{01AE34A6-E15F-0362-2F25-2FE1C591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3904" y="1786736"/>
            <a:ext cx="4352368" cy="3284527"/>
          </a:xfrm>
          <a:prstGeom prst="rect">
            <a:avLst/>
          </a:prstGeom>
        </p:spPr>
      </p:pic>
    </p:spTree>
    <p:extLst>
      <p:ext uri="{BB962C8B-B14F-4D97-AF65-F5344CB8AC3E}">
        <p14:creationId xmlns:p14="http://schemas.microsoft.com/office/powerpoint/2010/main" val="84425379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Badami(GPT-2)</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 name="Picture 1">
            <a:extLst>
              <a:ext uri="{FF2B5EF4-FFF2-40B4-BE49-F238E27FC236}">
                <a16:creationId xmlns:a16="http://schemas.microsoft.com/office/drawing/2014/main" id="{797AB153-1EF7-A487-11CB-4D05ADC4F8CA}"/>
              </a:ext>
            </a:extLst>
          </p:cNvPr>
          <p:cNvPicPr>
            <a:picLocks noChangeAspect="1"/>
          </p:cNvPicPr>
          <p:nvPr/>
        </p:nvPicPr>
        <p:blipFill>
          <a:blip r:embed="rId2"/>
          <a:stretch>
            <a:fillRect/>
          </a:stretch>
        </p:blipFill>
        <p:spPr>
          <a:xfrm>
            <a:off x="724257" y="1898551"/>
            <a:ext cx="3198091" cy="1740833"/>
          </a:xfrm>
          <a:prstGeom prst="rect">
            <a:avLst/>
          </a:prstGeom>
        </p:spPr>
      </p:pic>
      <p:pic>
        <p:nvPicPr>
          <p:cNvPr id="6" name="Picture 5">
            <a:extLst>
              <a:ext uri="{FF2B5EF4-FFF2-40B4-BE49-F238E27FC236}">
                <a16:creationId xmlns:a16="http://schemas.microsoft.com/office/drawing/2014/main" id="{ECDAA984-C92B-5104-0CB7-17988DE02446}"/>
              </a:ext>
            </a:extLst>
          </p:cNvPr>
          <p:cNvPicPr>
            <a:picLocks noChangeAspect="1"/>
          </p:cNvPicPr>
          <p:nvPr/>
        </p:nvPicPr>
        <p:blipFill>
          <a:blip r:embed="rId3"/>
          <a:stretch>
            <a:fillRect/>
          </a:stretch>
        </p:blipFill>
        <p:spPr>
          <a:xfrm>
            <a:off x="5093110" y="1930481"/>
            <a:ext cx="3009043" cy="1740834"/>
          </a:xfrm>
          <a:prstGeom prst="rect">
            <a:avLst/>
          </a:prstGeom>
        </p:spPr>
      </p:pic>
      <p:sp>
        <p:nvSpPr>
          <p:cNvPr id="8" name="TextBox 7">
            <a:extLst>
              <a:ext uri="{FF2B5EF4-FFF2-40B4-BE49-F238E27FC236}">
                <a16:creationId xmlns:a16="http://schemas.microsoft.com/office/drawing/2014/main" id="{31A7348A-5B35-C83E-9CB4-F4BBD79597B1}"/>
              </a:ext>
            </a:extLst>
          </p:cNvPr>
          <p:cNvSpPr txBox="1"/>
          <p:nvPr/>
        </p:nvSpPr>
        <p:spPr>
          <a:xfrm>
            <a:off x="724258" y="3759912"/>
            <a:ext cx="7800310" cy="18158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IN" b="1" dirty="0"/>
              <a:t>Cluster 0: </a:t>
            </a:r>
            <a:r>
              <a:rPr lang="en-IN" b="1" u="sng" dirty="0"/>
              <a:t>Tourism and Local Culture: </a:t>
            </a:r>
            <a:r>
              <a:rPr lang="en-IN" dirty="0"/>
              <a:t>Words like "tourist", "way", "place", "museum", "shop", and "saree" suggest a focus on tourism and the local culture surrounding the caves. </a:t>
            </a:r>
          </a:p>
          <a:p>
            <a:endParaRPr lang="en-IN" dirty="0"/>
          </a:p>
          <a:p>
            <a:endParaRPr lang="en-IN" dirty="0"/>
          </a:p>
          <a:p>
            <a:r>
              <a:rPr lang="en-IN" b="1" dirty="0"/>
              <a:t>Cluster 1: </a:t>
            </a:r>
            <a:r>
              <a:rPr lang="en-IN" b="1" u="sng" dirty="0"/>
              <a:t>Monkeys and Nature: </a:t>
            </a:r>
            <a:r>
              <a:rPr lang="en-IN" dirty="0"/>
              <a:t>Words like "monkey", "wildlife", "forest", "nature", "tree", and "hill" suggest a focus on the monkeys and the natural environment around the Badami caves. Photography and Travel: Words like "camera", "photo", "trip", "trek", and "view" suggest a focus on photography and travel experiences related to the monkeys and the caves.</a:t>
            </a:r>
          </a:p>
        </p:txBody>
      </p:sp>
    </p:spTree>
    <p:extLst>
      <p:ext uri="{BB962C8B-B14F-4D97-AF65-F5344CB8AC3E}">
        <p14:creationId xmlns:p14="http://schemas.microsoft.com/office/powerpoint/2010/main" val="197134163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79963" y="1119065"/>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232BBED5-BCD4-599A-1FFD-1B4A5CBE9942}"/>
              </a:ext>
            </a:extLst>
          </p:cNvPr>
          <p:cNvPicPr>
            <a:picLocks noChangeAspect="1"/>
          </p:cNvPicPr>
          <p:nvPr/>
        </p:nvPicPr>
        <p:blipFill>
          <a:blip r:embed="rId2"/>
          <a:stretch>
            <a:fillRect/>
          </a:stretch>
        </p:blipFill>
        <p:spPr>
          <a:xfrm>
            <a:off x="462840" y="2196052"/>
            <a:ext cx="8218319" cy="3310013"/>
          </a:xfrm>
          <a:prstGeom prst="rect">
            <a:avLst/>
          </a:prstGeom>
        </p:spPr>
      </p:pic>
    </p:spTree>
    <p:extLst>
      <p:ext uri="{BB962C8B-B14F-4D97-AF65-F5344CB8AC3E}">
        <p14:creationId xmlns:p14="http://schemas.microsoft.com/office/powerpoint/2010/main" val="103406675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381000"/>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Coherence</a:t>
            </a:r>
            <a:r>
              <a:rPr lang="en-IN" dirty="0">
                <a:latin typeface="Times New Roman" panose="02020603050405020304" pitchFamily="18" charset="0"/>
                <a:cs typeface="Times New Roman" panose="02020603050405020304" pitchFamily="18" charset="0"/>
              </a:rPr>
              <a:t> Score vs No of cluster graphs for 4 different cities</a:t>
            </a:r>
            <a:endParaRPr kumimoji="0" lang="en-IN"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descr="A graph with a line and a line&#10;&#10;Description automatically generated">
            <a:extLst>
              <a:ext uri="{FF2B5EF4-FFF2-40B4-BE49-F238E27FC236}">
                <a16:creationId xmlns:a16="http://schemas.microsoft.com/office/drawing/2014/main" id="{796D8B77-51EB-0EB5-C9DC-E3E704435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079" y="1487591"/>
            <a:ext cx="2860616" cy="2232072"/>
          </a:xfrm>
          <a:prstGeom prst="rect">
            <a:avLst/>
          </a:prstGeom>
        </p:spPr>
      </p:pic>
      <p:sp>
        <p:nvSpPr>
          <p:cNvPr id="10" name="TextBox 9">
            <a:extLst>
              <a:ext uri="{FF2B5EF4-FFF2-40B4-BE49-F238E27FC236}">
                <a16:creationId xmlns:a16="http://schemas.microsoft.com/office/drawing/2014/main" id="{9F8AA7D9-B984-DBAE-049C-CD081F00B90A}"/>
              </a:ext>
            </a:extLst>
          </p:cNvPr>
          <p:cNvSpPr txBox="1"/>
          <p:nvPr/>
        </p:nvSpPr>
        <p:spPr>
          <a:xfrm>
            <a:off x="1555595" y="1224228"/>
            <a:ext cx="8652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err="1">
                <a:ln>
                  <a:noFill/>
                </a:ln>
                <a:solidFill>
                  <a:srgbClr val="000000"/>
                </a:solidFill>
                <a:effectLst/>
                <a:uFillTx/>
                <a:latin typeface="Times New Roman"/>
                <a:ea typeface="Times New Roman"/>
                <a:cs typeface="Times New Roman"/>
                <a:sym typeface="Times New Roman"/>
              </a:rPr>
              <a:t>Halebidu</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11" name="TextBox 10">
            <a:extLst>
              <a:ext uri="{FF2B5EF4-FFF2-40B4-BE49-F238E27FC236}">
                <a16:creationId xmlns:a16="http://schemas.microsoft.com/office/drawing/2014/main" id="{05E3D574-73B6-956E-A8D8-380AD270F86D}"/>
              </a:ext>
            </a:extLst>
          </p:cNvPr>
          <p:cNvSpPr txBox="1"/>
          <p:nvPr/>
        </p:nvSpPr>
        <p:spPr>
          <a:xfrm flipH="1">
            <a:off x="4834507" y="1230911"/>
            <a:ext cx="17757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Times New Roman"/>
                <a:ea typeface="Times New Roman"/>
                <a:cs typeface="Times New Roman"/>
                <a:sym typeface="Times New Roman"/>
              </a:rPr>
              <a:t>Coorg</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pic>
        <p:nvPicPr>
          <p:cNvPr id="13" name="Picture 12" descr="A graph showing the number of topics&#10;&#10;Description automatically generated">
            <a:extLst>
              <a:ext uri="{FF2B5EF4-FFF2-40B4-BE49-F238E27FC236}">
                <a16:creationId xmlns:a16="http://schemas.microsoft.com/office/drawing/2014/main" id="{ADB2B7E1-D851-2B65-7FEC-A0DC06BDA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211" y="1458075"/>
            <a:ext cx="2933546" cy="2261588"/>
          </a:xfrm>
          <a:prstGeom prst="rect">
            <a:avLst/>
          </a:prstGeom>
        </p:spPr>
      </p:pic>
      <p:sp>
        <p:nvSpPr>
          <p:cNvPr id="14" name="TextBox 13">
            <a:extLst>
              <a:ext uri="{FF2B5EF4-FFF2-40B4-BE49-F238E27FC236}">
                <a16:creationId xmlns:a16="http://schemas.microsoft.com/office/drawing/2014/main" id="{D6EFF06B-855F-31AE-F026-8005FBFCE463}"/>
              </a:ext>
            </a:extLst>
          </p:cNvPr>
          <p:cNvSpPr txBox="1"/>
          <p:nvPr/>
        </p:nvSpPr>
        <p:spPr>
          <a:xfrm>
            <a:off x="1329453" y="3692292"/>
            <a:ext cx="131752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err="1">
                <a:ln>
                  <a:noFill/>
                </a:ln>
                <a:solidFill>
                  <a:srgbClr val="000000"/>
                </a:solidFill>
                <a:effectLst/>
                <a:uFillTx/>
                <a:latin typeface="Times New Roman"/>
                <a:ea typeface="Times New Roman"/>
                <a:cs typeface="Times New Roman"/>
                <a:sym typeface="Times New Roman"/>
              </a:rPr>
              <a:t>Chikamangalur</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15" name="TextBox 14">
            <a:extLst>
              <a:ext uri="{FF2B5EF4-FFF2-40B4-BE49-F238E27FC236}">
                <a16:creationId xmlns:a16="http://schemas.microsoft.com/office/drawing/2014/main" id="{B058C427-297F-8BE1-6AC5-2214652E9073}"/>
              </a:ext>
            </a:extLst>
          </p:cNvPr>
          <p:cNvSpPr txBox="1"/>
          <p:nvPr/>
        </p:nvSpPr>
        <p:spPr>
          <a:xfrm>
            <a:off x="4975121" y="3622753"/>
            <a:ext cx="149450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t>Badami</a:t>
            </a:r>
            <a:endPar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pic>
        <p:nvPicPr>
          <p:cNvPr id="19" name="Picture 18">
            <a:extLst>
              <a:ext uri="{FF2B5EF4-FFF2-40B4-BE49-F238E27FC236}">
                <a16:creationId xmlns:a16="http://schemas.microsoft.com/office/drawing/2014/main" id="{6F01ECA0-5AFA-9FB1-7481-ACBC3DD94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009" y="4006152"/>
            <a:ext cx="2817399" cy="2154204"/>
          </a:xfrm>
          <a:prstGeom prst="rect">
            <a:avLst/>
          </a:prstGeom>
        </p:spPr>
      </p:pic>
      <p:pic>
        <p:nvPicPr>
          <p:cNvPr id="20" name="Picture 19" descr="A graph with a line and a number of topics&#10;&#10;Description automatically generated">
            <a:extLst>
              <a:ext uri="{FF2B5EF4-FFF2-40B4-BE49-F238E27FC236}">
                <a16:creationId xmlns:a16="http://schemas.microsoft.com/office/drawing/2014/main" id="{E8189E71-BD76-0B52-659B-794FB2846E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188" y="3897045"/>
            <a:ext cx="2817399" cy="2263311"/>
          </a:xfrm>
          <a:prstGeom prst="rect">
            <a:avLst/>
          </a:prstGeom>
        </p:spPr>
      </p:pic>
    </p:spTree>
    <p:extLst>
      <p:ext uri="{BB962C8B-B14F-4D97-AF65-F5344CB8AC3E}">
        <p14:creationId xmlns:p14="http://schemas.microsoft.com/office/powerpoint/2010/main" val="259714426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527598559"/>
              </p:ext>
            </p:extLst>
          </p:nvPr>
        </p:nvGraphicFramePr>
        <p:xfrm>
          <a:off x="703335" y="1208406"/>
          <a:ext cx="6681237" cy="2830674"/>
        </p:xfrm>
        <a:graphic>
          <a:graphicData uri="http://schemas.openxmlformats.org/drawingml/2006/table">
            <a:tbl>
              <a:tblPr firstRow="1" bandRow="1">
                <a:tableStyleId>{5C22544A-7EE6-4342-B048-85BDC9FD1C3A}</a:tableStyleId>
              </a:tblPr>
              <a:tblGrid>
                <a:gridCol w="1455260">
                  <a:extLst>
                    <a:ext uri="{9D8B030D-6E8A-4147-A177-3AD203B41FA5}">
                      <a16:colId xmlns:a16="http://schemas.microsoft.com/office/drawing/2014/main" val="3250023459"/>
                    </a:ext>
                  </a:extLst>
                </a:gridCol>
                <a:gridCol w="1290292">
                  <a:extLst>
                    <a:ext uri="{9D8B030D-6E8A-4147-A177-3AD203B41FA5}">
                      <a16:colId xmlns:a16="http://schemas.microsoft.com/office/drawing/2014/main" val="367054855"/>
                    </a:ext>
                  </a:extLst>
                </a:gridCol>
                <a:gridCol w="2091568">
                  <a:extLst>
                    <a:ext uri="{9D8B030D-6E8A-4147-A177-3AD203B41FA5}">
                      <a16:colId xmlns:a16="http://schemas.microsoft.com/office/drawing/2014/main" val="3934595310"/>
                    </a:ext>
                  </a:extLst>
                </a:gridCol>
                <a:gridCol w="1844117">
                  <a:extLst>
                    <a:ext uri="{9D8B030D-6E8A-4147-A177-3AD203B41FA5}">
                      <a16:colId xmlns:a16="http://schemas.microsoft.com/office/drawing/2014/main" val="117886275"/>
                    </a:ext>
                  </a:extLst>
                </a:gridCol>
              </a:tblGrid>
              <a:tr h="481410">
                <a:tc>
                  <a:txBody>
                    <a:bodyPr/>
                    <a:lstStyle/>
                    <a:p>
                      <a:pPr algn="l"/>
                      <a:r>
                        <a:rPr lang="en-IN" sz="1050" dirty="0"/>
                        <a:t>Paper Title </a:t>
                      </a:r>
                    </a:p>
                    <a:p>
                      <a:pPr algn="l"/>
                      <a:r>
                        <a:rPr lang="en-IN" sz="1050" dirty="0"/>
                        <a:t>and year</a:t>
                      </a:r>
                    </a:p>
                  </a:txBody>
                  <a:tcPr marL="68580" marR="68580" marT="34290" marB="34290"/>
                </a:tc>
                <a:tc>
                  <a:txBody>
                    <a:bodyPr/>
                    <a:lstStyle/>
                    <a:p>
                      <a:pPr algn="l"/>
                      <a:r>
                        <a:rPr lang="en-IN" sz="1050" dirty="0"/>
                        <a:t>Authors</a:t>
                      </a:r>
                    </a:p>
                    <a:p>
                      <a:pPr algn="l"/>
                      <a:r>
                        <a:rPr lang="en-IN" sz="1050" dirty="0"/>
                        <a:t>And paper details</a:t>
                      </a:r>
                    </a:p>
                  </a:txBody>
                  <a:tcPr marL="68580" marR="68580" marT="34290" marB="34290"/>
                </a:tc>
                <a:tc>
                  <a:txBody>
                    <a:bodyPr/>
                    <a:lstStyle/>
                    <a:p>
                      <a:pPr algn="l"/>
                      <a:r>
                        <a:rPr lang="en-IN" sz="1050" dirty="0"/>
                        <a:t>Description</a:t>
                      </a:r>
                    </a:p>
                  </a:txBody>
                  <a:tcPr marL="68580" marR="68580" marT="34290" marB="34290"/>
                </a:tc>
                <a:tc>
                  <a:txBody>
                    <a:bodyPr/>
                    <a:lstStyle/>
                    <a:p>
                      <a:pPr algn="l"/>
                      <a:r>
                        <a:rPr lang="en-IN" sz="1050" dirty="0"/>
                        <a:t>Gaps</a:t>
                      </a:r>
                    </a:p>
                  </a:txBody>
                  <a:tcPr marL="68580" marR="68580" marT="34290" marB="34290"/>
                </a:tc>
                <a:extLst>
                  <a:ext uri="{0D108BD9-81ED-4DB2-BD59-A6C34878D82A}">
                    <a16:rowId xmlns:a16="http://schemas.microsoft.com/office/drawing/2014/main" val="2696047699"/>
                  </a:ext>
                </a:extLst>
              </a:tr>
              <a:tr h="2349264">
                <a:tc>
                  <a:txBody>
                    <a:bodyPr/>
                    <a:lstStyle/>
                    <a:p>
                      <a:pPr algn="l"/>
                      <a:r>
                        <a:rPr lang="en-US" sz="1100" dirty="0"/>
                        <a:t>Topic modeling using latent Dirichlet allocation: a survey</a:t>
                      </a:r>
                    </a:p>
                    <a:p>
                      <a:pPr algn="l"/>
                      <a:endParaRPr lang="en-US" sz="1100" dirty="0"/>
                    </a:p>
                    <a:p>
                      <a:pPr algn="l"/>
                      <a:r>
                        <a:rPr lang="en-US" sz="1100" dirty="0"/>
                        <a:t>Published Year-2021</a:t>
                      </a:r>
                      <a:endParaRPr lang="en-IN" sz="1100" dirty="0"/>
                    </a:p>
                  </a:txBody>
                  <a:tcPr marL="68580" marR="68580" marT="34290" marB="34290"/>
                </a:tc>
                <a:tc>
                  <a:txBody>
                    <a:bodyPr/>
                    <a:lstStyle/>
                    <a:p>
                      <a:pPr algn="l"/>
                      <a:r>
                        <a:rPr lang="en-IN" sz="1100" dirty="0"/>
                        <a:t>Umang Chauhan, Apoorva Shah</a:t>
                      </a:r>
                    </a:p>
                    <a:p>
                      <a:pPr algn="l"/>
                      <a:endParaRPr lang="en-IN" sz="1100" dirty="0"/>
                    </a:p>
                    <a:p>
                      <a:pPr algn="l"/>
                      <a:r>
                        <a:rPr lang="en-IN" sz="1100" dirty="0"/>
                        <a:t>Published in ACM Computing Surveys(CSUR) As an article in a journal. </a:t>
                      </a:r>
                    </a:p>
                  </a:txBody>
                  <a:tcPr marL="68580" marR="68580" marT="34290" marB="34290"/>
                </a:tc>
                <a:tc>
                  <a:txBody>
                    <a:bodyPr/>
                    <a:lstStyle/>
                    <a:p>
                      <a:pPr algn="l"/>
                      <a:r>
                        <a:rPr lang="en-US" sz="1100" dirty="0"/>
                        <a:t>The paper delves right into a complete overview of Latent Dirichlet Allocation(LDA) inside the context of topic modelling. It explores LDA’s importance in Natural Language Processing and its applications in regions like text mining and information retrieval. The authors goes into detail about the LDA’s ideas, such as report clustering and sentiment analysis.</a:t>
                      </a:r>
                      <a:endParaRPr lang="en-IN" sz="1100" dirty="0"/>
                    </a:p>
                  </a:txBody>
                  <a:tcPr marL="68580" marR="68580" marT="34290" marB="34290"/>
                </a:tc>
                <a:tc>
                  <a:txBody>
                    <a:bodyPr/>
                    <a:lstStyle/>
                    <a:p>
                      <a:pPr algn="l"/>
                      <a:r>
                        <a:rPr lang="en-IN" sz="1100" dirty="0"/>
                        <a:t>This paper do not address</a:t>
                      </a:r>
                    </a:p>
                    <a:p>
                      <a:pPr algn="l"/>
                      <a:r>
                        <a:rPr lang="en-IN" sz="1100" dirty="0"/>
                        <a:t>real world issues such as hyperparameter tuning and preprocessing, which are essential if we want to use LDA for real world applications.</a:t>
                      </a:r>
                    </a:p>
                    <a:p>
                      <a:endParaRPr lang="en-IN" sz="110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680615" y="572905"/>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graphicFrame>
        <p:nvGraphicFramePr>
          <p:cNvPr id="4" name="Table 6">
            <a:extLst>
              <a:ext uri="{FF2B5EF4-FFF2-40B4-BE49-F238E27FC236}">
                <a16:creationId xmlns:a16="http://schemas.microsoft.com/office/drawing/2014/main" id="{B79D7910-1181-AC47-C76C-736C71DB2D4A}"/>
              </a:ext>
            </a:extLst>
          </p:cNvPr>
          <p:cNvGraphicFramePr>
            <a:graphicFrameLocks noGrp="1"/>
          </p:cNvGraphicFramePr>
          <p:nvPr>
            <p:extLst>
              <p:ext uri="{D42A27DB-BD31-4B8C-83A1-F6EECF244321}">
                <p14:modId xmlns:p14="http://schemas.microsoft.com/office/powerpoint/2010/main" val="2269195912"/>
              </p:ext>
            </p:extLst>
          </p:nvPr>
        </p:nvGraphicFramePr>
        <p:xfrm>
          <a:off x="703335" y="4027326"/>
          <a:ext cx="6658516" cy="2683291"/>
        </p:xfrm>
        <a:graphic>
          <a:graphicData uri="http://schemas.openxmlformats.org/drawingml/2006/table">
            <a:tbl>
              <a:tblPr firstRow="1" bandRow="1">
                <a:tableStyleId>{5C22544A-7EE6-4342-B048-85BDC9FD1C3A}</a:tableStyleId>
              </a:tblPr>
              <a:tblGrid>
                <a:gridCol w="1450311">
                  <a:extLst>
                    <a:ext uri="{9D8B030D-6E8A-4147-A177-3AD203B41FA5}">
                      <a16:colId xmlns:a16="http://schemas.microsoft.com/office/drawing/2014/main" val="3250023459"/>
                    </a:ext>
                  </a:extLst>
                </a:gridCol>
                <a:gridCol w="1285904">
                  <a:extLst>
                    <a:ext uri="{9D8B030D-6E8A-4147-A177-3AD203B41FA5}">
                      <a16:colId xmlns:a16="http://schemas.microsoft.com/office/drawing/2014/main" val="367054855"/>
                    </a:ext>
                  </a:extLst>
                </a:gridCol>
                <a:gridCol w="2084455">
                  <a:extLst>
                    <a:ext uri="{9D8B030D-6E8A-4147-A177-3AD203B41FA5}">
                      <a16:colId xmlns:a16="http://schemas.microsoft.com/office/drawing/2014/main" val="3934595310"/>
                    </a:ext>
                  </a:extLst>
                </a:gridCol>
                <a:gridCol w="1837846">
                  <a:extLst>
                    <a:ext uri="{9D8B030D-6E8A-4147-A177-3AD203B41FA5}">
                      <a16:colId xmlns:a16="http://schemas.microsoft.com/office/drawing/2014/main" val="117886275"/>
                    </a:ext>
                  </a:extLst>
                </a:gridCol>
              </a:tblGrid>
              <a:tr h="435391">
                <a:tc>
                  <a:txBody>
                    <a:bodyPr/>
                    <a:lstStyle/>
                    <a:p>
                      <a:pPr algn="l"/>
                      <a:r>
                        <a:rPr lang="en-IN" sz="1050" dirty="0"/>
                        <a:t>Paper Title </a:t>
                      </a:r>
                    </a:p>
                    <a:p>
                      <a:pPr algn="l"/>
                      <a:r>
                        <a:rPr lang="en-IN" sz="1050" dirty="0"/>
                        <a:t>and year</a:t>
                      </a:r>
                    </a:p>
                  </a:txBody>
                  <a:tcPr marL="68580" marR="68580" marT="34290" marB="34290"/>
                </a:tc>
                <a:tc>
                  <a:txBody>
                    <a:bodyPr/>
                    <a:lstStyle/>
                    <a:p>
                      <a:pPr algn="l"/>
                      <a:r>
                        <a:rPr lang="en-IN" sz="1050" dirty="0"/>
                        <a:t>Authors</a:t>
                      </a:r>
                    </a:p>
                    <a:p>
                      <a:pPr algn="l"/>
                      <a:r>
                        <a:rPr lang="en-IN" sz="1050" dirty="0"/>
                        <a:t>And paper details</a:t>
                      </a:r>
                    </a:p>
                  </a:txBody>
                  <a:tcPr marL="68580" marR="68580" marT="34290" marB="34290"/>
                </a:tc>
                <a:tc>
                  <a:txBody>
                    <a:bodyPr/>
                    <a:lstStyle/>
                    <a:p>
                      <a:pPr algn="l"/>
                      <a:r>
                        <a:rPr lang="en-IN" sz="1050" dirty="0"/>
                        <a:t>Description</a:t>
                      </a:r>
                    </a:p>
                  </a:txBody>
                  <a:tcPr marL="68580" marR="68580" marT="34290" marB="34290"/>
                </a:tc>
                <a:tc>
                  <a:txBody>
                    <a:bodyPr/>
                    <a:lstStyle/>
                    <a:p>
                      <a:pPr algn="l"/>
                      <a:r>
                        <a:rPr lang="en-IN" sz="1050" dirty="0"/>
                        <a:t>Gaps</a:t>
                      </a:r>
                    </a:p>
                  </a:txBody>
                  <a:tcPr marL="68580" marR="68580" marT="34290" marB="34290"/>
                </a:tc>
                <a:extLst>
                  <a:ext uri="{0D108BD9-81ED-4DB2-BD59-A6C34878D82A}">
                    <a16:rowId xmlns:a16="http://schemas.microsoft.com/office/drawing/2014/main" val="2696047699"/>
                  </a:ext>
                </a:extLst>
              </a:tr>
              <a:tr h="2124695">
                <a:tc>
                  <a:txBody>
                    <a:bodyPr/>
                    <a:lstStyle/>
                    <a:p>
                      <a:pPr algn="l"/>
                      <a:r>
                        <a:rPr lang="en-US" sz="1100" dirty="0"/>
                        <a:t>"Enhancing Latent Dirichlet Allocation for Unsupervised Sentiment Analysis" (2019)</a:t>
                      </a:r>
                      <a:endParaRPr lang="en-IN" sz="1100" dirty="0"/>
                    </a:p>
                  </a:txBody>
                  <a:tcPr marL="68580" marR="68580" marT="34290" marB="34290"/>
                </a:tc>
                <a:tc>
                  <a:txBody>
                    <a:bodyPr/>
                    <a:lstStyle/>
                    <a:p>
                      <a:pPr algn="l"/>
                      <a:r>
                        <a:rPr lang="en-US" sz="1100" dirty="0"/>
                        <a:t>Authors and Paper Details: </a:t>
                      </a:r>
                      <a:r>
                        <a:rPr lang="en-US" sz="1100" dirty="0" err="1"/>
                        <a:t>Yifan</a:t>
                      </a:r>
                      <a:r>
                        <a:rPr lang="en-US" sz="1100" dirty="0"/>
                        <a:t> Peng, </a:t>
                      </a:r>
                      <a:r>
                        <a:rPr lang="en-US" sz="1100" dirty="0" err="1"/>
                        <a:t>Zhiyong</a:t>
                      </a:r>
                      <a:r>
                        <a:rPr lang="en-US" sz="1100" dirty="0"/>
                        <a:t> Cheng, Dan Yang; Presented at the 2019 International Conference on Artificial Intelligence and Computer Science (ICAICS 2019</a:t>
                      </a:r>
                      <a:endParaRPr lang="en-IN" sz="1100" dirty="0"/>
                    </a:p>
                  </a:txBody>
                  <a:tcPr marL="68580" marR="68580" marT="34290" marB="34290"/>
                </a:tc>
                <a:tc>
                  <a:txBody>
                    <a:bodyPr/>
                    <a:lstStyle/>
                    <a:p>
                      <a:pPr algn="l"/>
                      <a:r>
                        <a:rPr lang="en-US" sz="1100" dirty="0"/>
                        <a:t> The paper proposes innovative enhancements to the traditional Latent Dirichlet Allocation (LDA) model specifically designed for unsupervised sentiment analysis tasks. The research aims to improve the existing LDA framework by integrating sentiment analysis capabilities, facilitating a more nuanced understanding of sentiment within topic modeling</a:t>
                      </a:r>
                      <a:endParaRPr lang="en-IN" sz="1100" dirty="0"/>
                    </a:p>
                  </a:txBody>
                  <a:tcPr marL="68580" marR="68580" marT="34290" marB="34290"/>
                </a:tc>
                <a:tc>
                  <a:txBody>
                    <a:bodyPr/>
                    <a:lstStyle/>
                    <a:p>
                      <a:pPr algn="l"/>
                      <a:r>
                        <a:rPr lang="en-US" sz="1100" dirty="0"/>
                        <a:t>The paper addresses the need for more refined topic-sentiment modeling approaches within unsupervised learning paradigms. It emphasizes the exploration of effective strategies to seamlessly integrate sentiment analysis into LDA, offering insights into improved unsupervised sentiment analysis frameworks</a:t>
                      </a:r>
                      <a:endParaRPr lang="en-IN" sz="1100" dirty="0"/>
                    </a:p>
                  </a:txBody>
                  <a:tcPr marL="68580" marR="68580" marT="34290" marB="34290"/>
                </a:tc>
                <a:extLst>
                  <a:ext uri="{0D108BD9-81ED-4DB2-BD59-A6C34878D82A}">
                    <a16:rowId xmlns:a16="http://schemas.microsoft.com/office/drawing/2014/main" val="3324888257"/>
                  </a:ext>
                </a:extLst>
              </a:tr>
            </a:tbl>
          </a:graphicData>
        </a:graphic>
      </p:graphicFrame>
    </p:spTree>
    <p:extLst>
      <p:ext uri="{BB962C8B-B14F-4D97-AF65-F5344CB8AC3E}">
        <p14:creationId xmlns:p14="http://schemas.microsoft.com/office/powerpoint/2010/main" val="3893099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381000"/>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a:t>
            </a:r>
            <a:r>
              <a:rPr lang="en-IN" dirty="0" err="1">
                <a:latin typeface="Times New Roman" panose="02020603050405020304" pitchFamily="18" charset="0"/>
                <a:cs typeface="Times New Roman" panose="02020603050405020304" pitchFamily="18" charset="0"/>
              </a:rPr>
              <a:t>ilhouette</a:t>
            </a:r>
            <a:r>
              <a:rPr lang="en-IN" dirty="0">
                <a:latin typeface="Times New Roman" panose="02020603050405020304" pitchFamily="18" charset="0"/>
                <a:cs typeface="Times New Roman" panose="02020603050405020304" pitchFamily="18" charset="0"/>
              </a:rPr>
              <a:t> Score vs No of cluster graphs for 4 different cities</a:t>
            </a:r>
            <a:endParaRPr kumimoji="0" lang="en-IN"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A8D1F36A-6EE1-7C2E-A50F-58BD97DE1431}"/>
              </a:ext>
            </a:extLst>
          </p:cNvPr>
          <p:cNvSpPr txBox="1"/>
          <p:nvPr/>
        </p:nvSpPr>
        <p:spPr>
          <a:xfrm>
            <a:off x="967071" y="1133524"/>
            <a:ext cx="2941251"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rPr>
              <a:t>Optimal value of K is found</a:t>
            </a: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a:t>
            </a:r>
          </a:p>
          <a:p>
            <a:r>
              <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rPr>
              <a:t>BERT:</a:t>
            </a:r>
          </a:p>
          <a:p>
            <a:r>
              <a:rPr lang="en-IN" dirty="0" err="1"/>
              <a:t>Halebidu</a:t>
            </a: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   </a:t>
            </a:r>
          </a:p>
        </p:txBody>
      </p:sp>
      <p:sp>
        <p:nvSpPr>
          <p:cNvPr id="14" name="TextBox 13">
            <a:extLst>
              <a:ext uri="{FF2B5EF4-FFF2-40B4-BE49-F238E27FC236}">
                <a16:creationId xmlns:a16="http://schemas.microsoft.com/office/drawing/2014/main" id="{0199B575-E7F8-8BC5-0271-559C5631E1A8}"/>
              </a:ext>
            </a:extLst>
          </p:cNvPr>
          <p:cNvSpPr txBox="1"/>
          <p:nvPr/>
        </p:nvSpPr>
        <p:spPr>
          <a:xfrm>
            <a:off x="5550182" y="1540176"/>
            <a:ext cx="132735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Times New Roman"/>
                <a:ea typeface="Times New Roman"/>
                <a:cs typeface="Times New Roman"/>
                <a:sym typeface="Times New Roman"/>
              </a:rPr>
              <a:t>Coorg:</a:t>
            </a: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17" name="TextBox 16">
            <a:extLst>
              <a:ext uri="{FF2B5EF4-FFF2-40B4-BE49-F238E27FC236}">
                <a16:creationId xmlns:a16="http://schemas.microsoft.com/office/drawing/2014/main" id="{B83BC6DE-882D-1D4E-593D-8C32A2FC1B51}"/>
              </a:ext>
            </a:extLst>
          </p:cNvPr>
          <p:cNvSpPr txBox="1"/>
          <p:nvPr/>
        </p:nvSpPr>
        <p:spPr>
          <a:xfrm>
            <a:off x="1234297" y="6036235"/>
            <a:ext cx="121920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err="1">
                <a:ln>
                  <a:noFill/>
                </a:ln>
                <a:solidFill>
                  <a:srgbClr val="000000"/>
                </a:solidFill>
                <a:effectLst/>
                <a:uFillTx/>
                <a:latin typeface="Times New Roman"/>
                <a:ea typeface="Times New Roman"/>
                <a:cs typeface="Times New Roman"/>
                <a:sym typeface="Times New Roman"/>
              </a:rPr>
              <a:t>Chikamangalur</a:t>
            </a: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
        <p:nvSpPr>
          <p:cNvPr id="18" name="TextBox 17">
            <a:extLst>
              <a:ext uri="{FF2B5EF4-FFF2-40B4-BE49-F238E27FC236}">
                <a16:creationId xmlns:a16="http://schemas.microsoft.com/office/drawing/2014/main" id="{6345050C-0779-BA9C-3483-FA505EBFB6FB}"/>
              </a:ext>
            </a:extLst>
          </p:cNvPr>
          <p:cNvSpPr txBox="1"/>
          <p:nvPr/>
        </p:nvSpPr>
        <p:spPr>
          <a:xfrm>
            <a:off x="5472128" y="6036234"/>
            <a:ext cx="9537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Badami</a:t>
            </a:r>
            <a:endPar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pic>
        <p:nvPicPr>
          <p:cNvPr id="22" name="Picture 21" descr="A graph with a line&#10;&#10;Description automatically generated">
            <a:extLst>
              <a:ext uri="{FF2B5EF4-FFF2-40B4-BE49-F238E27FC236}">
                <a16:creationId xmlns:a16="http://schemas.microsoft.com/office/drawing/2014/main" id="{1349A49F-7DE0-A4D9-220F-F5C3265224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594" y="1844669"/>
            <a:ext cx="2606721" cy="2022993"/>
          </a:xfrm>
          <a:prstGeom prst="rect">
            <a:avLst/>
          </a:prstGeom>
        </p:spPr>
      </p:pic>
      <p:pic>
        <p:nvPicPr>
          <p:cNvPr id="24" name="Picture 23" descr="A graph with a line&#10;&#10;Description automatically generated">
            <a:extLst>
              <a:ext uri="{FF2B5EF4-FFF2-40B4-BE49-F238E27FC236}">
                <a16:creationId xmlns:a16="http://schemas.microsoft.com/office/drawing/2014/main" id="{9DED9E80-4B1A-717A-B26E-69666520F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625" y="1844670"/>
            <a:ext cx="2808410" cy="2168224"/>
          </a:xfrm>
          <a:prstGeom prst="rect">
            <a:avLst/>
          </a:prstGeom>
        </p:spPr>
      </p:pic>
      <p:pic>
        <p:nvPicPr>
          <p:cNvPr id="26" name="Picture 25" descr="A graph with a line&#10;&#10;Description automatically generated">
            <a:extLst>
              <a:ext uri="{FF2B5EF4-FFF2-40B4-BE49-F238E27FC236}">
                <a16:creationId xmlns:a16="http://schemas.microsoft.com/office/drawing/2014/main" id="{AF7D04BC-F655-81A8-4D47-447E1EE00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95" y="3860436"/>
            <a:ext cx="2808410" cy="2175798"/>
          </a:xfrm>
          <a:prstGeom prst="rect">
            <a:avLst/>
          </a:prstGeom>
        </p:spPr>
      </p:pic>
      <p:pic>
        <p:nvPicPr>
          <p:cNvPr id="28" name="Picture 27" descr="A graph with a line&#10;&#10;Description automatically generated">
            <a:extLst>
              <a:ext uri="{FF2B5EF4-FFF2-40B4-BE49-F238E27FC236}">
                <a16:creationId xmlns:a16="http://schemas.microsoft.com/office/drawing/2014/main" id="{8C61CF47-96C9-0C78-DC08-70F8B77EA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8620" y="3950471"/>
            <a:ext cx="2635415" cy="2089378"/>
          </a:xfrm>
          <a:prstGeom prst="rect">
            <a:avLst/>
          </a:prstGeom>
        </p:spPr>
      </p:pic>
    </p:spTree>
    <p:extLst>
      <p:ext uri="{BB962C8B-B14F-4D97-AF65-F5344CB8AC3E}">
        <p14:creationId xmlns:p14="http://schemas.microsoft.com/office/powerpoint/2010/main" val="6980650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14400" y="381000"/>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S</a:t>
            </a:r>
            <a:r>
              <a:rPr lang="en-IN" dirty="0" err="1">
                <a:latin typeface="Times New Roman" panose="02020603050405020304" pitchFamily="18" charset="0"/>
                <a:cs typeface="Times New Roman" panose="02020603050405020304" pitchFamily="18" charset="0"/>
              </a:rPr>
              <a:t>ilhouette</a:t>
            </a:r>
            <a:r>
              <a:rPr lang="en-IN" dirty="0">
                <a:latin typeface="Times New Roman" panose="02020603050405020304" pitchFamily="18" charset="0"/>
                <a:cs typeface="Times New Roman" panose="02020603050405020304" pitchFamily="18" charset="0"/>
              </a:rPr>
              <a:t> Score vs No of cluster graphs for 4 different cities</a:t>
            </a:r>
            <a:endParaRPr kumimoji="0" lang="en-IN"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A8D1F36A-6EE1-7C2E-A50F-58BD97DE1431}"/>
              </a:ext>
            </a:extLst>
          </p:cNvPr>
          <p:cNvSpPr txBox="1"/>
          <p:nvPr/>
        </p:nvSpPr>
        <p:spPr>
          <a:xfrm>
            <a:off x="732461" y="1268641"/>
            <a:ext cx="2941251"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IN" sz="1400" b="1" i="0" u="none" strike="noStrike" cap="none" spc="0" normalizeH="0" baseline="0" dirty="0">
                <a:ln>
                  <a:noFill/>
                </a:ln>
                <a:solidFill>
                  <a:srgbClr val="000000"/>
                </a:solidFill>
                <a:effectLst/>
                <a:uFillTx/>
                <a:latin typeface="Times New Roman"/>
                <a:ea typeface="Times New Roman"/>
                <a:cs typeface="Times New Roman"/>
                <a:sym typeface="Times New Roman"/>
              </a:rPr>
              <a:t>Optimal value of K is found</a:t>
            </a: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a:t>
            </a:r>
          </a:p>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   </a:t>
            </a:r>
          </a:p>
        </p:txBody>
      </p:sp>
      <p:sp>
        <p:nvSpPr>
          <p:cNvPr id="2" name="TextBox 1">
            <a:extLst>
              <a:ext uri="{FF2B5EF4-FFF2-40B4-BE49-F238E27FC236}">
                <a16:creationId xmlns:a16="http://schemas.microsoft.com/office/drawing/2014/main" id="{51DBD4E0-D1AE-6B5C-C01E-87D8CC5BFE2D}"/>
              </a:ext>
            </a:extLst>
          </p:cNvPr>
          <p:cNvSpPr txBox="1"/>
          <p:nvPr/>
        </p:nvSpPr>
        <p:spPr>
          <a:xfrm>
            <a:off x="722629" y="1714114"/>
            <a:ext cx="205374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IN" sz="1400" b="0" i="0" u="none" strike="noStrike" cap="none" spc="0" normalizeH="0" baseline="0" dirty="0">
                <a:ln>
                  <a:noFill/>
                </a:ln>
                <a:solidFill>
                  <a:srgbClr val="000000"/>
                </a:solidFill>
                <a:effectLst/>
                <a:uFillTx/>
                <a:latin typeface="Times New Roman"/>
                <a:ea typeface="Times New Roman"/>
                <a:cs typeface="Times New Roman"/>
                <a:sym typeface="Times New Roman"/>
              </a:rPr>
              <a:t> GPT-2:</a:t>
            </a:r>
          </a:p>
        </p:txBody>
      </p:sp>
      <p:pic>
        <p:nvPicPr>
          <p:cNvPr id="6" name="Picture 5">
            <a:extLst>
              <a:ext uri="{FF2B5EF4-FFF2-40B4-BE49-F238E27FC236}">
                <a16:creationId xmlns:a16="http://schemas.microsoft.com/office/drawing/2014/main" id="{A755E786-3100-D267-FC43-324083EF3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011" y="1714114"/>
            <a:ext cx="2841523" cy="2220527"/>
          </a:xfrm>
          <a:prstGeom prst="rect">
            <a:avLst/>
          </a:prstGeom>
        </p:spPr>
      </p:pic>
      <p:pic>
        <p:nvPicPr>
          <p:cNvPr id="10" name="Picture 9">
            <a:extLst>
              <a:ext uri="{FF2B5EF4-FFF2-40B4-BE49-F238E27FC236}">
                <a16:creationId xmlns:a16="http://schemas.microsoft.com/office/drawing/2014/main" id="{6BC72B58-FB7A-CEC3-3E75-E7B8A7D25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67" y="2125264"/>
            <a:ext cx="2675328" cy="1571711"/>
          </a:xfrm>
          <a:prstGeom prst="rect">
            <a:avLst/>
          </a:prstGeom>
        </p:spPr>
      </p:pic>
      <p:pic>
        <p:nvPicPr>
          <p:cNvPr id="12" name="Picture 11">
            <a:extLst>
              <a:ext uri="{FF2B5EF4-FFF2-40B4-BE49-F238E27FC236}">
                <a16:creationId xmlns:a16="http://schemas.microsoft.com/office/drawing/2014/main" id="{5230BFC4-158D-DC36-EC5E-9597E99DA0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723" y="3985067"/>
            <a:ext cx="3087811" cy="2315858"/>
          </a:xfrm>
          <a:prstGeom prst="rect">
            <a:avLst/>
          </a:prstGeom>
        </p:spPr>
      </p:pic>
      <p:pic>
        <p:nvPicPr>
          <p:cNvPr id="19" name="Picture 18">
            <a:extLst>
              <a:ext uri="{FF2B5EF4-FFF2-40B4-BE49-F238E27FC236}">
                <a16:creationId xmlns:a16="http://schemas.microsoft.com/office/drawing/2014/main" id="{B4C7D180-CFAE-E2F8-0CCD-795988AF7D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461" y="3800350"/>
            <a:ext cx="2941251" cy="2232154"/>
          </a:xfrm>
          <a:prstGeom prst="rect">
            <a:avLst/>
          </a:prstGeom>
        </p:spPr>
      </p:pic>
    </p:spTree>
    <p:extLst>
      <p:ext uri="{BB962C8B-B14F-4D97-AF65-F5344CB8AC3E}">
        <p14:creationId xmlns:p14="http://schemas.microsoft.com/office/powerpoint/2010/main" val="97444924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a:t>
            </a:r>
            <a:r>
              <a:rPr kumimoji="0" lang="en-IN" sz="32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Halebidu</a:t>
            </a: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(BERT)</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67CA148E-B109-9370-F9C5-C0B49D293DD6}"/>
              </a:ext>
            </a:extLst>
          </p:cNvPr>
          <p:cNvSpPr txBox="1"/>
          <p:nvPr/>
        </p:nvSpPr>
        <p:spPr>
          <a:xfrm>
            <a:off x="875211" y="1898552"/>
            <a:ext cx="7735389" cy="4185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dirty="0"/>
              <a:t>Cluster 0:</a:t>
            </a:r>
            <a:r>
              <a:rPr lang="en-US" b="1" dirty="0"/>
              <a:t> </a:t>
            </a:r>
            <a:r>
              <a:rPr lang="en-US" dirty="0" err="1"/>
              <a:t>Hoysala</a:t>
            </a:r>
            <a:r>
              <a:rPr lang="en-US" dirty="0"/>
              <a:t> architecture and art-This cluster features many words related to the specific style of architecture and art found in the </a:t>
            </a:r>
            <a:r>
              <a:rPr lang="en-US" dirty="0" err="1"/>
              <a:t>Hoysala</a:t>
            </a:r>
            <a:r>
              <a:rPr lang="en-US" dirty="0"/>
              <a:t> temples, such as "</a:t>
            </a:r>
            <a:r>
              <a:rPr lang="en-US" dirty="0" err="1"/>
              <a:t>Hoysala</a:t>
            </a:r>
            <a:r>
              <a:rPr lang="en-US" dirty="0"/>
              <a:t>," "architecture," "sculpture," "temple," and "carving." Religious and mythological themes: Words like "Vishnu," "pillar," "god," "mythology," and "story" suggest this cluster is about the religious and mythological themes depicted in the temple carvings and sculptures. </a:t>
            </a:r>
          </a:p>
          <a:p>
            <a:endParaRPr lang="en-US" dirty="0"/>
          </a:p>
          <a:p>
            <a:r>
              <a:rPr lang="en-US" b="1" dirty="0"/>
              <a:t>Cluster 1: </a:t>
            </a:r>
            <a:r>
              <a:rPr lang="en-US" dirty="0"/>
              <a:t>History and heritage: Words like "history," "heritage," "ancient," "king," and "empire" indicate this cluster is about the historical and cultural significance of the </a:t>
            </a:r>
            <a:r>
              <a:rPr lang="en-US" dirty="0" err="1"/>
              <a:t>Hoysala</a:t>
            </a:r>
            <a:r>
              <a:rPr lang="en-US" dirty="0"/>
              <a:t> temples. Tourism and travel: Words like "tourist," "travel," "place," "visit," and "camera" suggest this cluster is about the experience of </a:t>
            </a:r>
            <a:r>
              <a:rPr lang="en-US" dirty="0" err="1"/>
              <a:t>visiƟng</a:t>
            </a:r>
            <a:r>
              <a:rPr lang="en-US" dirty="0"/>
              <a:t> the temples as a tourist or traveler</a:t>
            </a:r>
            <a:endParaRPr lang="en-IN" dirty="0"/>
          </a:p>
        </p:txBody>
      </p:sp>
      <p:pic>
        <p:nvPicPr>
          <p:cNvPr id="11" name="Picture 10">
            <a:extLst>
              <a:ext uri="{FF2B5EF4-FFF2-40B4-BE49-F238E27FC236}">
                <a16:creationId xmlns:a16="http://schemas.microsoft.com/office/drawing/2014/main" id="{3C5A9854-0E9A-1D11-B5C8-DAA4B04DF837}"/>
              </a:ext>
            </a:extLst>
          </p:cNvPr>
          <p:cNvPicPr>
            <a:picLocks noChangeAspect="1"/>
          </p:cNvPicPr>
          <p:nvPr/>
        </p:nvPicPr>
        <p:blipFill>
          <a:blip r:embed="rId2"/>
          <a:stretch>
            <a:fillRect/>
          </a:stretch>
        </p:blipFill>
        <p:spPr>
          <a:xfrm>
            <a:off x="887545" y="1790558"/>
            <a:ext cx="3683946" cy="1974269"/>
          </a:xfrm>
          <a:prstGeom prst="rect">
            <a:avLst/>
          </a:prstGeom>
        </p:spPr>
      </p:pic>
      <p:pic>
        <p:nvPicPr>
          <p:cNvPr id="14" name="Picture 13">
            <a:extLst>
              <a:ext uri="{FF2B5EF4-FFF2-40B4-BE49-F238E27FC236}">
                <a16:creationId xmlns:a16="http://schemas.microsoft.com/office/drawing/2014/main" id="{2DA02E9B-FD84-A44D-08E8-DB4C6D90981C}"/>
              </a:ext>
            </a:extLst>
          </p:cNvPr>
          <p:cNvPicPr>
            <a:picLocks noChangeAspect="1"/>
          </p:cNvPicPr>
          <p:nvPr/>
        </p:nvPicPr>
        <p:blipFill>
          <a:blip r:embed="rId3"/>
          <a:stretch>
            <a:fillRect/>
          </a:stretch>
        </p:blipFill>
        <p:spPr>
          <a:xfrm>
            <a:off x="4750177" y="1721182"/>
            <a:ext cx="3872758" cy="2093779"/>
          </a:xfrm>
          <a:prstGeom prst="rect">
            <a:avLst/>
          </a:prstGeom>
        </p:spPr>
      </p:pic>
    </p:spTree>
    <p:extLst>
      <p:ext uri="{BB962C8B-B14F-4D97-AF65-F5344CB8AC3E}">
        <p14:creationId xmlns:p14="http://schemas.microsoft.com/office/powerpoint/2010/main" val="40366554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H</a:t>
            </a:r>
            <a:r>
              <a:rPr lang="en-IN" sz="3200" dirty="0">
                <a:latin typeface="Times New Roman" panose="02020603050405020304" pitchFamily="18" charset="0"/>
                <a:cs typeface="Times New Roman" panose="02020603050405020304" pitchFamily="18" charset="0"/>
              </a:rPr>
              <a:t>al</a:t>
            </a:r>
            <a:r>
              <a:rPr kumimoji="0" lang="en-IN" sz="3200" b="0" i="0" u="none" strike="noStrike" kern="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sym typeface="Arial"/>
              </a:rPr>
              <a:t>ebidu</a:t>
            </a: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(GPT-2)</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31A7348A-5B35-C83E-9CB4-F4BBD79597B1}"/>
              </a:ext>
            </a:extLst>
          </p:cNvPr>
          <p:cNvSpPr txBox="1"/>
          <p:nvPr/>
        </p:nvSpPr>
        <p:spPr>
          <a:xfrm>
            <a:off x="724258" y="3759912"/>
            <a:ext cx="7800310"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Cluster 0: </a:t>
            </a:r>
            <a:r>
              <a:rPr lang="en-US" dirty="0" err="1"/>
              <a:t>Halebidu</a:t>
            </a:r>
            <a:r>
              <a:rPr lang="en-US" dirty="0"/>
              <a:t> </a:t>
            </a:r>
            <a:r>
              <a:rPr lang="en-US" dirty="0" err="1"/>
              <a:t>Hoysala</a:t>
            </a:r>
            <a:r>
              <a:rPr lang="en-US" dirty="0"/>
              <a:t> Temple: This cluster includes words like "</a:t>
            </a:r>
            <a:r>
              <a:rPr lang="en-US" dirty="0" err="1"/>
              <a:t>Halebidu</a:t>
            </a:r>
            <a:r>
              <a:rPr lang="en-US" dirty="0"/>
              <a:t>," "</a:t>
            </a:r>
            <a:r>
              <a:rPr lang="en-US" dirty="0" err="1"/>
              <a:t>Hoysala</a:t>
            </a:r>
            <a:r>
              <a:rPr lang="en-US" dirty="0"/>
              <a:t>," "temple," "monument," and "architecture." These words suggest that this cluster is specifically about the </a:t>
            </a:r>
            <a:r>
              <a:rPr lang="en-US" dirty="0" err="1"/>
              <a:t>Halebidu</a:t>
            </a:r>
            <a:r>
              <a:rPr lang="en-US" dirty="0"/>
              <a:t> </a:t>
            </a:r>
            <a:r>
              <a:rPr lang="en-US" dirty="0" err="1"/>
              <a:t>Hoysala</a:t>
            </a:r>
            <a:r>
              <a:rPr lang="en-US" dirty="0"/>
              <a:t> Temple, its architecture, and its significance. Intricate carvings and sculptures: Words like "carving," "sculpture," "detail," "intricate," and "facade" highlight the intricate and detailed carvings and sculptures that are a defining feature of the </a:t>
            </a:r>
            <a:r>
              <a:rPr lang="en-US" dirty="0" err="1"/>
              <a:t>Halebidu</a:t>
            </a:r>
            <a:r>
              <a:rPr lang="en-US" dirty="0"/>
              <a:t> </a:t>
            </a:r>
            <a:r>
              <a:rPr lang="en-US" dirty="0" err="1"/>
              <a:t>Hoysala</a:t>
            </a:r>
            <a:r>
              <a:rPr lang="en-US" dirty="0"/>
              <a:t> Temple. </a:t>
            </a:r>
          </a:p>
          <a:p>
            <a:endParaRPr lang="en-US" dirty="0"/>
          </a:p>
          <a:p>
            <a:r>
              <a:rPr lang="en-US" b="1" dirty="0"/>
              <a:t>Cluster 1: </a:t>
            </a:r>
            <a:r>
              <a:rPr lang="en-US" dirty="0"/>
              <a:t>Tourism and visitor experience: Words like "tourist," "visitor," "camera," "guide," and "souvenir" suggest that this cluster is about the experience of </a:t>
            </a:r>
            <a:r>
              <a:rPr lang="en-US" dirty="0" err="1"/>
              <a:t>visiƟng</a:t>
            </a:r>
            <a:r>
              <a:rPr lang="en-US" dirty="0"/>
              <a:t> the </a:t>
            </a:r>
            <a:r>
              <a:rPr lang="en-US" dirty="0" err="1"/>
              <a:t>Halebidu</a:t>
            </a:r>
            <a:r>
              <a:rPr lang="en-US" dirty="0"/>
              <a:t> </a:t>
            </a:r>
            <a:r>
              <a:rPr lang="en-US" dirty="0" err="1"/>
              <a:t>Hoysala</a:t>
            </a:r>
            <a:r>
              <a:rPr lang="en-US" dirty="0"/>
              <a:t> Temple as a tourist. History and cultural heritage: Words like "history," "heritage," "ancient," "dynasty," and "empire" indicate that this cluster is about the historical and cultural significance of the </a:t>
            </a:r>
            <a:r>
              <a:rPr lang="en-US" dirty="0" err="1"/>
              <a:t>Halebidu</a:t>
            </a:r>
            <a:r>
              <a:rPr lang="en-US" dirty="0"/>
              <a:t> </a:t>
            </a:r>
            <a:r>
              <a:rPr lang="en-US" dirty="0" err="1"/>
              <a:t>Hoysala</a:t>
            </a:r>
            <a:r>
              <a:rPr lang="en-US" dirty="0"/>
              <a:t> Temple and the </a:t>
            </a:r>
            <a:r>
              <a:rPr lang="en-US" dirty="0" err="1"/>
              <a:t>Hoysala</a:t>
            </a:r>
            <a:r>
              <a:rPr lang="en-US" dirty="0"/>
              <a:t> dynasty.</a:t>
            </a:r>
            <a:endParaRPr lang="en-IN" dirty="0"/>
          </a:p>
        </p:txBody>
      </p:sp>
      <p:pic>
        <p:nvPicPr>
          <p:cNvPr id="10" name="Picture 9">
            <a:extLst>
              <a:ext uri="{FF2B5EF4-FFF2-40B4-BE49-F238E27FC236}">
                <a16:creationId xmlns:a16="http://schemas.microsoft.com/office/drawing/2014/main" id="{890F8D84-29C8-6462-C0F8-C7035735480F}"/>
              </a:ext>
            </a:extLst>
          </p:cNvPr>
          <p:cNvPicPr>
            <a:picLocks noChangeAspect="1"/>
          </p:cNvPicPr>
          <p:nvPr/>
        </p:nvPicPr>
        <p:blipFill>
          <a:blip r:embed="rId2"/>
          <a:stretch>
            <a:fillRect/>
          </a:stretch>
        </p:blipFill>
        <p:spPr>
          <a:xfrm>
            <a:off x="875212" y="1743288"/>
            <a:ext cx="3598466" cy="1976036"/>
          </a:xfrm>
          <a:prstGeom prst="rect">
            <a:avLst/>
          </a:prstGeom>
        </p:spPr>
      </p:pic>
      <p:pic>
        <p:nvPicPr>
          <p:cNvPr id="12" name="Picture 11">
            <a:extLst>
              <a:ext uri="{FF2B5EF4-FFF2-40B4-BE49-F238E27FC236}">
                <a16:creationId xmlns:a16="http://schemas.microsoft.com/office/drawing/2014/main" id="{DBB07D91-7E18-FBD7-5B73-4D8EF7137156}"/>
              </a:ext>
            </a:extLst>
          </p:cNvPr>
          <p:cNvPicPr>
            <a:picLocks noChangeAspect="1"/>
          </p:cNvPicPr>
          <p:nvPr/>
        </p:nvPicPr>
        <p:blipFill>
          <a:blip r:embed="rId3"/>
          <a:stretch>
            <a:fillRect/>
          </a:stretch>
        </p:blipFill>
        <p:spPr>
          <a:xfrm>
            <a:off x="4778307" y="1743287"/>
            <a:ext cx="3686741" cy="1976037"/>
          </a:xfrm>
          <a:prstGeom prst="rect">
            <a:avLst/>
          </a:prstGeom>
        </p:spPr>
      </p:pic>
    </p:spTree>
    <p:extLst>
      <p:ext uri="{BB962C8B-B14F-4D97-AF65-F5344CB8AC3E}">
        <p14:creationId xmlns:p14="http://schemas.microsoft.com/office/powerpoint/2010/main" val="66446862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a:t>
            </a:r>
            <a:r>
              <a:rPr lang="en-IN" sz="3200" dirty="0">
                <a:latin typeface="Times New Roman" panose="02020603050405020304" pitchFamily="18" charset="0"/>
                <a:cs typeface="Times New Roman" panose="02020603050405020304" pitchFamily="18" charset="0"/>
              </a:rPr>
              <a:t>Coorg</a:t>
            </a: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(BERT)</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67CA148E-B109-9370-F9C5-C0B49D293DD6}"/>
              </a:ext>
            </a:extLst>
          </p:cNvPr>
          <p:cNvSpPr txBox="1"/>
          <p:nvPr/>
        </p:nvSpPr>
        <p:spPr>
          <a:xfrm>
            <a:off x="875211" y="1898552"/>
            <a:ext cx="7735389" cy="37548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dirty="0"/>
              <a:t>Cluster 0</a:t>
            </a:r>
            <a:r>
              <a:rPr lang="en-IN" dirty="0"/>
              <a:t>:</a:t>
            </a:r>
            <a:r>
              <a:rPr lang="en-US" dirty="0"/>
              <a:t> Food- This cluster features many words related to food, such as "</a:t>
            </a:r>
            <a:r>
              <a:rPr lang="en-US" dirty="0" err="1"/>
              <a:t>momo</a:t>
            </a:r>
            <a:r>
              <a:rPr lang="en-US" dirty="0"/>
              <a:t>," "noodle," "coffee," "tea," and “</a:t>
            </a:r>
            <a:r>
              <a:rPr lang="en-US" dirty="0" err="1"/>
              <a:t>tibetan</a:t>
            </a:r>
            <a:r>
              <a:rPr lang="en-US" dirty="0"/>
              <a:t>." Local experience: Words like "local," "authentic," "village," "homestay," and "people" suggest this cluster is about experiencing the local culture and food. </a:t>
            </a:r>
          </a:p>
          <a:p>
            <a:endParaRPr lang="en-US" dirty="0"/>
          </a:p>
          <a:p>
            <a:r>
              <a:rPr lang="en-US" b="1" dirty="0"/>
              <a:t>Cluster 1: </a:t>
            </a:r>
            <a:r>
              <a:rPr lang="en-US" dirty="0"/>
              <a:t>Sightseeing and landmarks: Words like "monastery," "temple," "buddha," "sightseeing," and "place" indicate this cluster is about </a:t>
            </a:r>
            <a:r>
              <a:rPr lang="en-US" dirty="0" err="1"/>
              <a:t>visiƟng</a:t>
            </a:r>
            <a:r>
              <a:rPr lang="en-US" dirty="0"/>
              <a:t> and learning about the religious and historical landmarks of the area. Travel and </a:t>
            </a:r>
            <a:r>
              <a:rPr lang="en-US" dirty="0" err="1"/>
              <a:t>acƟviƟes</a:t>
            </a:r>
            <a:r>
              <a:rPr lang="en-US" dirty="0"/>
              <a:t>: Words like "travel," "tour," "trek," "bike," and "</a:t>
            </a:r>
            <a:r>
              <a:rPr lang="en-US" dirty="0" err="1"/>
              <a:t>raŌing</a:t>
            </a:r>
            <a:r>
              <a:rPr lang="en-US" dirty="0"/>
              <a:t>" suggest this cluster is about the various travel </a:t>
            </a:r>
            <a:r>
              <a:rPr lang="en-US" dirty="0" err="1"/>
              <a:t>acƟviƟes</a:t>
            </a:r>
            <a:r>
              <a:rPr lang="en-US" dirty="0"/>
              <a:t> and experiences in the area</a:t>
            </a:r>
            <a:endParaRPr lang="en-IN" dirty="0"/>
          </a:p>
        </p:txBody>
      </p:sp>
      <p:pic>
        <p:nvPicPr>
          <p:cNvPr id="16" name="Picture 15">
            <a:extLst>
              <a:ext uri="{FF2B5EF4-FFF2-40B4-BE49-F238E27FC236}">
                <a16:creationId xmlns:a16="http://schemas.microsoft.com/office/drawing/2014/main" id="{758421B2-8112-EC00-D1F8-96BCF5E5D9ED}"/>
              </a:ext>
            </a:extLst>
          </p:cNvPr>
          <p:cNvPicPr>
            <a:picLocks noChangeAspect="1"/>
          </p:cNvPicPr>
          <p:nvPr/>
        </p:nvPicPr>
        <p:blipFill>
          <a:blip r:embed="rId2"/>
          <a:stretch>
            <a:fillRect/>
          </a:stretch>
        </p:blipFill>
        <p:spPr>
          <a:xfrm>
            <a:off x="875211" y="1658336"/>
            <a:ext cx="3775447" cy="2157398"/>
          </a:xfrm>
          <a:prstGeom prst="rect">
            <a:avLst/>
          </a:prstGeom>
        </p:spPr>
      </p:pic>
      <p:pic>
        <p:nvPicPr>
          <p:cNvPr id="18" name="Picture 17">
            <a:extLst>
              <a:ext uri="{FF2B5EF4-FFF2-40B4-BE49-F238E27FC236}">
                <a16:creationId xmlns:a16="http://schemas.microsoft.com/office/drawing/2014/main" id="{3B355433-3E15-980A-8643-6701A921273F}"/>
              </a:ext>
            </a:extLst>
          </p:cNvPr>
          <p:cNvPicPr>
            <a:picLocks noChangeAspect="1"/>
          </p:cNvPicPr>
          <p:nvPr/>
        </p:nvPicPr>
        <p:blipFill>
          <a:blip r:embed="rId3"/>
          <a:stretch>
            <a:fillRect/>
          </a:stretch>
        </p:blipFill>
        <p:spPr>
          <a:xfrm>
            <a:off x="4742905" y="1699523"/>
            <a:ext cx="3949266" cy="2116211"/>
          </a:xfrm>
          <a:prstGeom prst="rect">
            <a:avLst/>
          </a:prstGeom>
        </p:spPr>
      </p:pic>
    </p:spTree>
    <p:extLst>
      <p:ext uri="{BB962C8B-B14F-4D97-AF65-F5344CB8AC3E}">
        <p14:creationId xmlns:p14="http://schemas.microsoft.com/office/powerpoint/2010/main" val="11577941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a:t>
            </a:r>
            <a:r>
              <a:rPr lang="en-IN" sz="3200" dirty="0" err="1">
                <a:latin typeface="Times New Roman" panose="02020603050405020304" pitchFamily="18" charset="0"/>
                <a:cs typeface="Times New Roman" panose="02020603050405020304" pitchFamily="18" charset="0"/>
              </a:rPr>
              <a:t>Chikamangalur</a:t>
            </a: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(BERT)</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67CA148E-B109-9370-F9C5-C0B49D293DD6}"/>
              </a:ext>
            </a:extLst>
          </p:cNvPr>
          <p:cNvSpPr txBox="1"/>
          <p:nvPr/>
        </p:nvSpPr>
        <p:spPr>
          <a:xfrm>
            <a:off x="875211" y="1898552"/>
            <a:ext cx="7735389" cy="4185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r>
              <a:rPr lang="en-IN" b="1" dirty="0"/>
              <a:t>Cluster 0</a:t>
            </a:r>
            <a:r>
              <a:rPr lang="en-IN" dirty="0"/>
              <a:t>:</a:t>
            </a:r>
            <a:r>
              <a:rPr lang="en-US" dirty="0"/>
              <a:t> Travel and adventure-This cluster includes words like "forest," "traveler," "adventure," "tent," and "waterfall." These words suggest that this cluster is about the thrill of traveling and exploring new places. Nature and the outdoors: This cluster also includes words like "nature," "mountain," "sun," and "rain." These words suggest that this cluster is about the beauty and wonder of the natural world. </a:t>
            </a:r>
          </a:p>
          <a:p>
            <a:endParaRPr lang="en-US" dirty="0"/>
          </a:p>
          <a:p>
            <a:r>
              <a:rPr lang="en-US" b="1" dirty="0"/>
              <a:t>Cluster 1: </a:t>
            </a:r>
            <a:r>
              <a:rPr lang="en-US" dirty="0"/>
              <a:t>Peace and relaxation: This cluster includes words like "peace," "relax," "calm," and "tranquility." These words suggest that this cluster is about finding inner peace and relaxation. Community and connection: This cluster also includes words like "people," "friends," "family," and "together." These words suggest that this cluster is about the importance of social connection and </a:t>
            </a:r>
            <a:r>
              <a:rPr lang="en-US" dirty="0" err="1"/>
              <a:t>communit</a:t>
            </a:r>
            <a:endParaRPr lang="en-IN" dirty="0"/>
          </a:p>
        </p:txBody>
      </p:sp>
      <p:pic>
        <p:nvPicPr>
          <p:cNvPr id="4" name="Picture 3">
            <a:extLst>
              <a:ext uri="{FF2B5EF4-FFF2-40B4-BE49-F238E27FC236}">
                <a16:creationId xmlns:a16="http://schemas.microsoft.com/office/drawing/2014/main" id="{BED58CAF-AAF2-99F8-CBFE-ABC53D7C77AA}"/>
              </a:ext>
            </a:extLst>
          </p:cNvPr>
          <p:cNvPicPr>
            <a:picLocks noChangeAspect="1"/>
          </p:cNvPicPr>
          <p:nvPr/>
        </p:nvPicPr>
        <p:blipFill>
          <a:blip r:embed="rId2"/>
          <a:stretch>
            <a:fillRect/>
          </a:stretch>
        </p:blipFill>
        <p:spPr>
          <a:xfrm>
            <a:off x="793640" y="1857657"/>
            <a:ext cx="3794223" cy="1958077"/>
          </a:xfrm>
          <a:prstGeom prst="rect">
            <a:avLst/>
          </a:prstGeom>
        </p:spPr>
      </p:pic>
      <p:pic>
        <p:nvPicPr>
          <p:cNvPr id="7" name="Picture 6">
            <a:extLst>
              <a:ext uri="{FF2B5EF4-FFF2-40B4-BE49-F238E27FC236}">
                <a16:creationId xmlns:a16="http://schemas.microsoft.com/office/drawing/2014/main" id="{81714C47-C080-1DC3-23E7-0168D5DA29BF}"/>
              </a:ext>
            </a:extLst>
          </p:cNvPr>
          <p:cNvPicPr>
            <a:picLocks noChangeAspect="1"/>
          </p:cNvPicPr>
          <p:nvPr/>
        </p:nvPicPr>
        <p:blipFill>
          <a:blip r:embed="rId3"/>
          <a:stretch>
            <a:fillRect/>
          </a:stretch>
        </p:blipFill>
        <p:spPr>
          <a:xfrm>
            <a:off x="4742905" y="1779813"/>
            <a:ext cx="3762497" cy="2113763"/>
          </a:xfrm>
          <a:prstGeom prst="rect">
            <a:avLst/>
          </a:prstGeom>
        </p:spPr>
      </p:pic>
    </p:spTree>
    <p:extLst>
      <p:ext uri="{BB962C8B-B14F-4D97-AF65-F5344CB8AC3E}">
        <p14:creationId xmlns:p14="http://schemas.microsoft.com/office/powerpoint/2010/main" val="414249277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953589" y="1010911"/>
            <a:ext cx="7315200" cy="88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lvl1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 Results for </a:t>
            </a:r>
            <a:r>
              <a:rPr lang="en-IN" sz="3200" dirty="0" err="1">
                <a:latin typeface="Times New Roman" panose="02020603050405020304" pitchFamily="18" charset="0"/>
                <a:cs typeface="Times New Roman" panose="02020603050405020304" pitchFamily="18" charset="0"/>
              </a:rPr>
              <a:t>Chikamangalur</a:t>
            </a:r>
            <a:r>
              <a:rPr kumimoji="0" lang="en-IN" sz="3200" b="0"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(GPT-2)</a:t>
            </a:r>
            <a:endParaRPr kumimoji="0" lang="en-IN"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sym typeface="Arial"/>
            </a:endParaRPr>
          </a:p>
        </p:txBody>
      </p:sp>
      <p:sp>
        <p:nvSpPr>
          <p:cNvPr id="5" name="Slide Number"/>
          <p:cNvSpPr txBox="1">
            <a:spLocks noGrp="1"/>
          </p:cNvSpPr>
          <p:nvPr>
            <p:ph type="sldNum" sz="quarter" idx="2"/>
          </p:nvPr>
        </p:nvSpPr>
        <p:spPr>
          <a:xfrm>
            <a:off x="8319496" y="381000"/>
            <a:ext cx="291104" cy="3077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14</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31A7348A-5B35-C83E-9CB4-F4BBD79597B1}"/>
              </a:ext>
            </a:extLst>
          </p:cNvPr>
          <p:cNvSpPr txBox="1"/>
          <p:nvPr/>
        </p:nvSpPr>
        <p:spPr>
          <a:xfrm>
            <a:off x="724258" y="3759912"/>
            <a:ext cx="7800310"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Cluster 0: </a:t>
            </a:r>
            <a:r>
              <a:rPr lang="en-US" dirty="0"/>
              <a:t>Hiking and trekking: Words like "trek," "hike," "peak," "mountain," and "shola" suggest this cluster is about the physical </a:t>
            </a:r>
            <a:r>
              <a:rPr lang="en-US" dirty="0" err="1"/>
              <a:t>acƟvity</a:t>
            </a:r>
            <a:r>
              <a:rPr lang="en-US" dirty="0"/>
              <a:t> of hiking and trekking in these areas. </a:t>
            </a:r>
          </a:p>
          <a:p>
            <a:endParaRPr lang="en-US" dirty="0"/>
          </a:p>
          <a:p>
            <a:r>
              <a:rPr lang="en-US" b="1" dirty="0"/>
              <a:t>Cluster 1: </a:t>
            </a:r>
            <a:r>
              <a:rPr lang="en-US" dirty="0"/>
              <a:t>Travel experiences: Words like "travel," "trip," "journey," "experience," and "place" suggest this cluster is about the broader experiences of travel, not limited to just hiking. Nature and scenery: Words like "waterfall," "sun," "cloud," "forest," and "view" indicate this cluster is about the natural beauty of the places visited. The words in the first cluster are mostly related to food, such as "food," "restaurant," "cuisine," "dish," and "eat." The words in the second cluster are mostly related to travel, such as "travel," "tourism," "city," "visit," and "place.</a:t>
            </a:r>
            <a:endParaRPr lang="en-IN" dirty="0"/>
          </a:p>
        </p:txBody>
      </p:sp>
      <p:pic>
        <p:nvPicPr>
          <p:cNvPr id="18" name="Picture 17">
            <a:extLst>
              <a:ext uri="{FF2B5EF4-FFF2-40B4-BE49-F238E27FC236}">
                <a16:creationId xmlns:a16="http://schemas.microsoft.com/office/drawing/2014/main" id="{AA794478-F8E1-6EDF-EF3C-0C57FAEE4967}"/>
              </a:ext>
            </a:extLst>
          </p:cNvPr>
          <p:cNvPicPr>
            <a:picLocks noChangeAspect="1"/>
          </p:cNvPicPr>
          <p:nvPr/>
        </p:nvPicPr>
        <p:blipFill>
          <a:blip r:embed="rId2"/>
          <a:stretch>
            <a:fillRect/>
          </a:stretch>
        </p:blipFill>
        <p:spPr>
          <a:xfrm>
            <a:off x="852296" y="1592087"/>
            <a:ext cx="3688047" cy="2062209"/>
          </a:xfrm>
          <a:prstGeom prst="rect">
            <a:avLst/>
          </a:prstGeom>
        </p:spPr>
      </p:pic>
      <p:pic>
        <p:nvPicPr>
          <p:cNvPr id="20" name="Picture 19">
            <a:extLst>
              <a:ext uri="{FF2B5EF4-FFF2-40B4-BE49-F238E27FC236}">
                <a16:creationId xmlns:a16="http://schemas.microsoft.com/office/drawing/2014/main" id="{AF333B54-5DD8-C5C7-D0CA-7A113352A233}"/>
              </a:ext>
            </a:extLst>
          </p:cNvPr>
          <p:cNvPicPr>
            <a:picLocks noChangeAspect="1"/>
          </p:cNvPicPr>
          <p:nvPr/>
        </p:nvPicPr>
        <p:blipFill>
          <a:blip r:embed="rId3"/>
          <a:stretch>
            <a:fillRect/>
          </a:stretch>
        </p:blipFill>
        <p:spPr>
          <a:xfrm>
            <a:off x="4641636" y="1638529"/>
            <a:ext cx="3665130" cy="1969323"/>
          </a:xfrm>
          <a:prstGeom prst="rect">
            <a:avLst/>
          </a:prstGeom>
        </p:spPr>
      </p:pic>
    </p:spTree>
    <p:extLst>
      <p:ext uri="{BB962C8B-B14F-4D97-AF65-F5344CB8AC3E}">
        <p14:creationId xmlns:p14="http://schemas.microsoft.com/office/powerpoint/2010/main" val="355881015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68D77C-120F-6344-B7B5-1FCADC3AAC31}"/>
              </a:ext>
            </a:extLst>
          </p:cNvPr>
          <p:cNvSpPr>
            <a:spLocks noGrp="1"/>
          </p:cNvSpPr>
          <p:nvPr>
            <p:ph type="sldNum" sz="quarter" idx="2"/>
          </p:nvPr>
        </p:nvSpPr>
        <p:spPr/>
        <p:txBody>
          <a:bodyPr/>
          <a:lstStyle/>
          <a:p>
            <a:fld id="{86CB4B4D-7CA3-9044-876B-883B54F8677D}" type="slidenum">
              <a:rPr lang="en-IN" smtClean="0"/>
              <a:pPr/>
              <a:t>37</a:t>
            </a:fld>
            <a:endParaRPr lang="en-IN"/>
          </a:p>
        </p:txBody>
      </p:sp>
      <p:sp>
        <p:nvSpPr>
          <p:cNvPr id="2" name="Title 1"/>
          <p:cNvSpPr>
            <a:spLocks noGrp="1"/>
          </p:cNvSpPr>
          <p:nvPr>
            <p:ph type="title"/>
          </p:nvPr>
        </p:nvSpPr>
        <p:spPr>
          <a:xfrm>
            <a:off x="230046" y="381000"/>
            <a:ext cx="8229600" cy="1005206"/>
          </a:xfrm>
        </p:spPr>
        <p:txBody>
          <a:bodyPr/>
          <a:lstStyle/>
          <a:p>
            <a:r>
              <a:rPr lang="en-US" sz="3200" dirty="0">
                <a:latin typeface="Times New Roman"/>
                <a:cs typeface="Times New Roman"/>
              </a:rPr>
              <a:t>Conclusion</a:t>
            </a:r>
            <a:endParaRPr lang="en-IN" sz="3200" dirty="0">
              <a:latin typeface="Times New Roman"/>
              <a:cs typeface="Times New Roman"/>
            </a:endParaRPr>
          </a:p>
        </p:txBody>
      </p:sp>
      <p:sp>
        <p:nvSpPr>
          <p:cNvPr id="4" name="TextBox 3">
            <a:extLst>
              <a:ext uri="{FF2B5EF4-FFF2-40B4-BE49-F238E27FC236}">
                <a16:creationId xmlns:a16="http://schemas.microsoft.com/office/drawing/2014/main" id="{4CF2E69E-2585-2225-9C87-E47ED6EB7086}"/>
              </a:ext>
            </a:extLst>
          </p:cNvPr>
          <p:cNvSpPr txBox="1"/>
          <p:nvPr/>
        </p:nvSpPr>
        <p:spPr>
          <a:xfrm>
            <a:off x="819540" y="1733814"/>
            <a:ext cx="7791061" cy="42575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228600" rtl="0">
              <a:spcBef>
                <a:spcPts val="0"/>
              </a:spcBef>
              <a:spcAft>
                <a:spcPts val="1800"/>
              </a:spcAft>
            </a:pPr>
            <a:r>
              <a:rPr lang="en-US" sz="1800" b="0" i="0" u="none" strike="noStrike" dirty="0">
                <a:solidFill>
                  <a:srgbClr val="1F1F1F"/>
                </a:solidFill>
                <a:effectLst/>
                <a:latin typeface="Arial" panose="020B0604020202020204" pitchFamily="34" charset="0"/>
              </a:rPr>
              <a:t>The proposed algorithm successfully extracts and visualizes semantic topics from destination reviews, providing valuable insights into traveler opinions and preferences. It achieves this through a multi-step process that combines the strengths of various techniques:</a:t>
            </a:r>
            <a:endParaRPr lang="en-US" sz="2000" b="0" dirty="0">
              <a:effectLst/>
            </a:endParaRPr>
          </a:p>
          <a:p>
            <a:pPr marR="228600" rtl="0">
              <a:spcBef>
                <a:spcPts val="0"/>
              </a:spcBef>
              <a:spcAft>
                <a:spcPts val="1800"/>
              </a:spcAft>
            </a:pPr>
            <a:r>
              <a:rPr lang="en-US" sz="1800" b="1" i="0" u="none" strike="noStrike" dirty="0">
                <a:solidFill>
                  <a:srgbClr val="1F1F1F"/>
                </a:solidFill>
                <a:effectLst/>
                <a:latin typeface="Arial" panose="020B0604020202020204" pitchFamily="34" charset="0"/>
              </a:rPr>
              <a:t>1. Topic Discovery:</a:t>
            </a:r>
            <a:endParaRPr lang="en-US" sz="2000" b="0" dirty="0">
              <a:effectLst/>
            </a:endParaRPr>
          </a:p>
          <a:p>
            <a:pPr marR="228600" rtl="0" fontAlgn="base">
              <a:spcBef>
                <a:spcPts val="0"/>
              </a:spcBef>
              <a:spcAft>
                <a:spcPts val="0"/>
              </a:spcAft>
              <a:buFont typeface="Arial" panose="020B0604020202020204" pitchFamily="34" charset="0"/>
              <a:buChar char="•"/>
            </a:pPr>
            <a:r>
              <a:rPr lang="en-US" sz="1800" b="0" i="0" u="none" strike="noStrike" dirty="0">
                <a:solidFill>
                  <a:srgbClr val="1F1F1F"/>
                </a:solidFill>
                <a:effectLst/>
                <a:latin typeface="Arial" panose="020B0604020202020204" pitchFamily="34" charset="0"/>
              </a:rPr>
              <a:t>LDA effectively identifies initial topics within the reviews, offering a broad overview of recurring themes.</a:t>
            </a:r>
            <a:endParaRPr lang="en-US" sz="1800" b="0" i="0" u="none" strike="noStrike" dirty="0">
              <a:solidFill>
                <a:srgbClr val="000000"/>
              </a:solidFill>
              <a:effectLst/>
              <a:latin typeface="Arial" panose="020B0604020202020204" pitchFamily="34" charset="0"/>
            </a:endParaRPr>
          </a:p>
          <a:p>
            <a:pPr marR="228600" rtl="0" fontAlgn="base">
              <a:spcBef>
                <a:spcPts val="0"/>
              </a:spcBef>
              <a:spcAft>
                <a:spcPts val="0"/>
              </a:spcAft>
              <a:buFont typeface="Arial" panose="020B0604020202020204" pitchFamily="34" charset="0"/>
              <a:buChar char="•"/>
            </a:pPr>
            <a:r>
              <a:rPr lang="en-US" sz="1800" b="0" i="0" u="none" strike="noStrike" dirty="0">
                <a:solidFill>
                  <a:srgbClr val="1F1F1F"/>
                </a:solidFill>
                <a:effectLst/>
                <a:latin typeface="Arial" panose="020B0604020202020204" pitchFamily="34" charset="0"/>
              </a:rPr>
              <a:t>BERT/GPT-2 enhances topic coherence and semantic understanding by generating contextual word embeddings.</a:t>
            </a:r>
            <a:endParaRPr lang="en-US" sz="1800" b="0" i="0" u="none" strike="noStrike" dirty="0">
              <a:solidFill>
                <a:srgbClr val="000000"/>
              </a:solidFill>
              <a:effectLst/>
              <a:latin typeface="Arial" panose="020B0604020202020204" pitchFamily="34" charset="0"/>
            </a:endParaRPr>
          </a:p>
          <a:p>
            <a:pPr marR="228600" rtl="0" fontAlgn="base">
              <a:spcBef>
                <a:spcPts val="0"/>
              </a:spcBef>
              <a:spcAft>
                <a:spcPts val="750"/>
              </a:spcAft>
              <a:buFont typeface="Arial" panose="020B0604020202020204" pitchFamily="34" charset="0"/>
              <a:buChar char="•"/>
            </a:pPr>
            <a:r>
              <a:rPr lang="en-US" sz="1800" b="0" i="0" u="none" strike="noStrike" dirty="0">
                <a:solidFill>
                  <a:srgbClr val="1F1F1F"/>
                </a:solidFill>
                <a:effectLst/>
                <a:latin typeface="Arial" panose="020B0604020202020204" pitchFamily="34" charset="0"/>
              </a:rPr>
              <a:t>K-means clustering organizes and refines topics based on embedding similarities, producing more distinct and meaningful clusters.</a:t>
            </a:r>
            <a:endParaRPr lang="en-US" sz="1800" b="0" i="0" u="none" strike="noStrike" dirty="0">
              <a:solidFill>
                <a:srgbClr val="000000"/>
              </a:solidFill>
              <a:effectLst/>
              <a:latin typeface="Arial" panose="020B0604020202020204" pitchFamily="34" charset="0"/>
            </a:endParaRPr>
          </a:p>
          <a:p>
            <a:br>
              <a:rPr lang="en-US" sz="2000" dirty="0"/>
            </a:br>
            <a:endParaRPr kumimoji="0" lang="en-IN"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20774424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574E7-C49A-6587-2753-3D99BEAE2C73}"/>
              </a:ext>
            </a:extLst>
          </p:cNvPr>
          <p:cNvSpPr txBox="1"/>
          <p:nvPr/>
        </p:nvSpPr>
        <p:spPr>
          <a:xfrm>
            <a:off x="707923" y="1435510"/>
            <a:ext cx="8593394" cy="42524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228600" rtl="0">
              <a:spcBef>
                <a:spcPts val="1800"/>
              </a:spcBef>
              <a:spcAft>
                <a:spcPts val="1800"/>
              </a:spcAft>
            </a:pPr>
            <a:r>
              <a:rPr lang="en-US" sz="1400" b="1" i="0" u="none" strike="noStrike" dirty="0">
                <a:solidFill>
                  <a:srgbClr val="1F1F1F"/>
                </a:solidFill>
                <a:effectLst/>
                <a:latin typeface="Arial" panose="020B0604020202020204" pitchFamily="34" charset="0"/>
              </a:rPr>
              <a:t>2. Topic Visualization:</a:t>
            </a:r>
            <a:endParaRPr lang="en-US" sz="1600" b="0" dirty="0">
              <a:effectLst/>
            </a:endParaRPr>
          </a:p>
          <a:p>
            <a:pPr marR="228600" rtl="0" fontAlgn="base">
              <a:spcBef>
                <a:spcPts val="0"/>
              </a:spcBef>
              <a:spcAft>
                <a:spcPts val="750"/>
              </a:spcAft>
              <a:buFont typeface="Arial" panose="020B0604020202020204" pitchFamily="34" charset="0"/>
              <a:buChar char="•"/>
            </a:pPr>
            <a:r>
              <a:rPr lang="en-US" sz="1400" b="0" i="0" u="none" strike="noStrike" dirty="0">
                <a:solidFill>
                  <a:srgbClr val="1F1F1F"/>
                </a:solidFill>
                <a:effectLst/>
                <a:latin typeface="Arial" panose="020B0604020202020204" pitchFamily="34" charset="0"/>
              </a:rPr>
              <a:t>Word clouds serve as an intuitive visual representation of the most prominent terms within each topic, enabling easy interpretation and exploration.</a:t>
            </a:r>
            <a:endParaRPr lang="en-US" sz="1400" b="0" i="0" u="none" strike="noStrike" dirty="0">
              <a:solidFill>
                <a:srgbClr val="000000"/>
              </a:solidFill>
              <a:effectLst/>
              <a:latin typeface="Arial" panose="020B0604020202020204" pitchFamily="34" charset="0"/>
            </a:endParaRPr>
          </a:p>
          <a:p>
            <a:pPr marR="228600" rtl="0">
              <a:spcBef>
                <a:spcPts val="1800"/>
              </a:spcBef>
              <a:spcAft>
                <a:spcPts val="1800"/>
              </a:spcAft>
            </a:pPr>
            <a:r>
              <a:rPr lang="en-US" sz="1400" b="1" i="0" u="none" strike="noStrike" dirty="0">
                <a:solidFill>
                  <a:srgbClr val="1F1F1F"/>
                </a:solidFill>
                <a:effectLst/>
                <a:latin typeface="Arial" panose="020B0604020202020204" pitchFamily="34" charset="0"/>
              </a:rPr>
              <a:t>3. Topic Estimation:</a:t>
            </a:r>
            <a:endParaRPr lang="en-US" sz="1600" b="0" dirty="0">
              <a:effectLst/>
            </a:endParaRPr>
          </a:p>
          <a:p>
            <a:pPr marR="228600" rtl="0" fontAlgn="base">
              <a:spcBef>
                <a:spcPts val="0"/>
              </a:spcBef>
              <a:spcAft>
                <a:spcPts val="750"/>
              </a:spcAft>
              <a:buFont typeface="Arial" panose="020B0604020202020204" pitchFamily="34" charset="0"/>
              <a:buChar char="•"/>
            </a:pPr>
            <a:r>
              <a:rPr lang="en-US" sz="1400" b="0" i="0" u="none" strike="noStrike" dirty="0">
                <a:solidFill>
                  <a:srgbClr val="1F1F1F"/>
                </a:solidFill>
                <a:effectLst/>
                <a:latin typeface="Arial" panose="020B0604020202020204" pitchFamily="34" charset="0"/>
              </a:rPr>
              <a:t>While direct topic prediction from word clouds remains a challenge due to their inherent lack of structured information, the algorithm's systematic approach provides a reliable basis for human estimation. By carefully examining the word clouds and considering their context, domain experts can accurately infer the underlying themes.</a:t>
            </a:r>
            <a:endParaRPr lang="en-US" sz="1400" b="0" i="0" u="none" strike="noStrike" dirty="0">
              <a:solidFill>
                <a:srgbClr val="000000"/>
              </a:solidFill>
              <a:effectLst/>
              <a:latin typeface="Arial" panose="020B0604020202020204" pitchFamily="34" charset="0"/>
            </a:endParaRPr>
          </a:p>
          <a:p>
            <a:pPr marR="228600" rtl="0">
              <a:spcBef>
                <a:spcPts val="1800"/>
              </a:spcBef>
              <a:spcAft>
                <a:spcPts val="1800"/>
              </a:spcAft>
            </a:pPr>
            <a:r>
              <a:rPr lang="en-US" sz="1400" b="1" i="0" u="none" strike="noStrike" dirty="0">
                <a:solidFill>
                  <a:srgbClr val="1F1F1F"/>
                </a:solidFill>
                <a:effectLst/>
                <a:latin typeface="Arial" panose="020B0604020202020204" pitchFamily="34" charset="0"/>
              </a:rPr>
              <a:t>Additional Considerations:</a:t>
            </a:r>
            <a:endParaRPr lang="en-US" sz="1600" b="0" dirty="0">
              <a:effectLst/>
            </a:endParaRPr>
          </a:p>
          <a:p>
            <a:pPr marR="228600" rtl="0" fontAlgn="base">
              <a:spcBef>
                <a:spcPts val="0"/>
              </a:spcBef>
              <a:spcAft>
                <a:spcPts val="0"/>
              </a:spcAft>
              <a:buFont typeface="Arial" panose="020B0604020202020204" pitchFamily="34" charset="0"/>
              <a:buChar char="•"/>
            </a:pPr>
            <a:r>
              <a:rPr lang="en-US" sz="1400" b="0" i="0" u="none" strike="noStrike" dirty="0">
                <a:solidFill>
                  <a:srgbClr val="1F1F1F"/>
                </a:solidFill>
                <a:effectLst/>
                <a:latin typeface="Arial" panose="020B0604020202020204" pitchFamily="34" charset="0"/>
              </a:rPr>
              <a:t>The use of silhouette scores and coherence metrics ensures the quality and interpretability of the extracted topics.</a:t>
            </a:r>
            <a:endParaRPr lang="en-US" sz="1400" b="0" i="0" u="none" strike="noStrike" dirty="0">
              <a:solidFill>
                <a:srgbClr val="000000"/>
              </a:solidFill>
              <a:effectLst/>
              <a:latin typeface="Arial" panose="020B0604020202020204" pitchFamily="34" charset="0"/>
            </a:endParaRPr>
          </a:p>
          <a:p>
            <a:pPr marR="228600" rtl="0" fontAlgn="base">
              <a:spcBef>
                <a:spcPts val="0"/>
              </a:spcBef>
              <a:spcAft>
                <a:spcPts val="750"/>
              </a:spcAft>
              <a:buFont typeface="Arial" panose="020B0604020202020204" pitchFamily="34" charset="0"/>
              <a:buChar char="•"/>
            </a:pPr>
            <a:r>
              <a:rPr lang="en-US" sz="1400" b="0" i="0" u="none" strike="noStrike" dirty="0">
                <a:solidFill>
                  <a:srgbClr val="1F1F1F"/>
                </a:solidFill>
                <a:effectLst/>
                <a:latin typeface="Arial" panose="020B0604020202020204" pitchFamily="34" charset="0"/>
              </a:rPr>
              <a:t>Further research could explore potential methods for directly predicting topics from word clouds, potentially leveraging advancements in natural language processing and machine learning techniques.</a:t>
            </a:r>
            <a:endParaRPr lang="en-US" sz="1400" b="0" i="0" u="none" strike="noStrike" dirty="0">
              <a:solidFill>
                <a:srgbClr val="000000"/>
              </a:solidFill>
              <a:effectLst/>
              <a:latin typeface="Arial" panose="020B0604020202020204" pitchFamily="34" charset="0"/>
            </a:endParaRPr>
          </a:p>
        </p:txBody>
      </p:sp>
      <p:sp>
        <p:nvSpPr>
          <p:cNvPr id="5" name="Title 1">
            <a:extLst>
              <a:ext uri="{FF2B5EF4-FFF2-40B4-BE49-F238E27FC236}">
                <a16:creationId xmlns:a16="http://schemas.microsoft.com/office/drawing/2014/main" id="{178FABEB-7698-7445-8A64-A9015DE9384F}"/>
              </a:ext>
            </a:extLst>
          </p:cNvPr>
          <p:cNvSpPr>
            <a:spLocks noGrp="1"/>
          </p:cNvSpPr>
          <p:nvPr>
            <p:ph type="title"/>
          </p:nvPr>
        </p:nvSpPr>
        <p:spPr>
          <a:xfrm>
            <a:off x="230046" y="381000"/>
            <a:ext cx="8229600" cy="1005206"/>
          </a:xfrm>
        </p:spPr>
        <p:txBody>
          <a:bodyPr/>
          <a:lstStyle/>
          <a:p>
            <a:r>
              <a:rPr lang="en-US" sz="3200" dirty="0">
                <a:latin typeface="Times New Roman"/>
                <a:cs typeface="Times New Roman"/>
              </a:rPr>
              <a:t>Conclusion</a:t>
            </a:r>
            <a:endParaRPr lang="en-IN" sz="3200" dirty="0">
              <a:latin typeface="Times New Roman"/>
              <a:cs typeface="Times New Roman"/>
            </a:endParaRPr>
          </a:p>
        </p:txBody>
      </p:sp>
    </p:spTree>
    <p:extLst>
      <p:ext uri="{BB962C8B-B14F-4D97-AF65-F5344CB8AC3E}">
        <p14:creationId xmlns:p14="http://schemas.microsoft.com/office/powerpoint/2010/main" val="260030427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8EB276-7296-009B-83F2-9360B9312C77}"/>
              </a:ext>
            </a:extLst>
          </p:cNvPr>
          <p:cNvSpPr txBox="1"/>
          <p:nvPr/>
        </p:nvSpPr>
        <p:spPr>
          <a:xfrm>
            <a:off x="1278194" y="2605548"/>
            <a:ext cx="6862916" cy="1615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R="228600" rtl="0">
              <a:spcBef>
                <a:spcPts val="1800"/>
              </a:spcBef>
              <a:spcAft>
                <a:spcPts val="1800"/>
              </a:spcAft>
            </a:pPr>
            <a:r>
              <a:rPr lang="en-US" sz="1400" b="1" i="0" u="none" strike="noStrike" dirty="0">
                <a:solidFill>
                  <a:srgbClr val="1F1F1F"/>
                </a:solidFill>
                <a:effectLst/>
                <a:latin typeface="Arial" panose="020B0604020202020204" pitchFamily="34" charset="0"/>
              </a:rPr>
              <a:t>Overall:</a:t>
            </a:r>
            <a:endParaRPr lang="en-US" sz="1600" b="0" dirty="0">
              <a:effectLst/>
            </a:endParaRPr>
          </a:p>
          <a:p>
            <a:pPr marR="228600" rtl="0">
              <a:spcBef>
                <a:spcPts val="0"/>
              </a:spcBef>
              <a:spcAft>
                <a:spcPts val="1800"/>
              </a:spcAft>
            </a:pPr>
            <a:r>
              <a:rPr lang="en-US" sz="1400" b="0" i="0" u="none" strike="noStrike" dirty="0">
                <a:solidFill>
                  <a:srgbClr val="1F1F1F"/>
                </a:solidFill>
                <a:effectLst/>
                <a:latin typeface="Arial" panose="020B0604020202020204" pitchFamily="34" charset="0"/>
              </a:rPr>
              <a:t>The algorithm demonstrates a promising approach to topic modeling in destination reviews, offering valuable insights for tourism organizations, travel platforms, and researchers. Its ability to extract meaningful topics and present them visually enhances understanding of traveler experiences and preferences, informing marketing strategies, product development, and destination management.</a:t>
            </a:r>
            <a:endParaRPr lang="en-US" sz="1600" b="0" dirty="0">
              <a:effectLst/>
            </a:endParaRPr>
          </a:p>
        </p:txBody>
      </p:sp>
      <p:sp>
        <p:nvSpPr>
          <p:cNvPr id="5" name="Title 1">
            <a:extLst>
              <a:ext uri="{FF2B5EF4-FFF2-40B4-BE49-F238E27FC236}">
                <a16:creationId xmlns:a16="http://schemas.microsoft.com/office/drawing/2014/main" id="{615E86F4-1722-11C9-1BED-F4586C1ABD74}"/>
              </a:ext>
            </a:extLst>
          </p:cNvPr>
          <p:cNvSpPr>
            <a:spLocks noGrp="1"/>
          </p:cNvSpPr>
          <p:nvPr>
            <p:ph type="title"/>
          </p:nvPr>
        </p:nvSpPr>
        <p:spPr>
          <a:xfrm>
            <a:off x="457200" y="92075"/>
            <a:ext cx="8229600" cy="1508125"/>
          </a:xfrm>
        </p:spPr>
        <p:txBody>
          <a:bodyPr/>
          <a:lstStyle/>
          <a:p>
            <a:r>
              <a:rPr lang="en-US" sz="3200" dirty="0">
                <a:latin typeface="Times New Roman"/>
                <a:cs typeface="Times New Roman"/>
              </a:rPr>
              <a:t>Conclusion</a:t>
            </a:r>
            <a:endParaRPr lang="en-IN" sz="3200" dirty="0">
              <a:latin typeface="Times New Roman"/>
              <a:cs typeface="Times New Roman"/>
            </a:endParaRPr>
          </a:p>
        </p:txBody>
      </p:sp>
    </p:spTree>
    <p:extLst>
      <p:ext uri="{BB962C8B-B14F-4D97-AF65-F5344CB8AC3E}">
        <p14:creationId xmlns:p14="http://schemas.microsoft.com/office/powerpoint/2010/main" val="366916254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424890669"/>
              </p:ext>
            </p:extLst>
          </p:nvPr>
        </p:nvGraphicFramePr>
        <p:xfrm>
          <a:off x="230933" y="1508061"/>
          <a:ext cx="7935687" cy="4622174"/>
        </p:xfrm>
        <a:graphic>
          <a:graphicData uri="http://schemas.openxmlformats.org/drawingml/2006/table">
            <a:tbl>
              <a:tblPr firstRow="1" bandRow="1">
                <a:tableStyleId>{5C22544A-7EE6-4342-B048-85BDC9FD1C3A}</a:tableStyleId>
              </a:tblPr>
              <a:tblGrid>
                <a:gridCol w="1728496">
                  <a:extLst>
                    <a:ext uri="{9D8B030D-6E8A-4147-A177-3AD203B41FA5}">
                      <a16:colId xmlns:a16="http://schemas.microsoft.com/office/drawing/2014/main" val="3250023459"/>
                    </a:ext>
                  </a:extLst>
                </a:gridCol>
                <a:gridCol w="1532554">
                  <a:extLst>
                    <a:ext uri="{9D8B030D-6E8A-4147-A177-3AD203B41FA5}">
                      <a16:colId xmlns:a16="http://schemas.microsoft.com/office/drawing/2014/main" val="367054855"/>
                    </a:ext>
                  </a:extLst>
                </a:gridCol>
                <a:gridCol w="2484275">
                  <a:extLst>
                    <a:ext uri="{9D8B030D-6E8A-4147-A177-3AD203B41FA5}">
                      <a16:colId xmlns:a16="http://schemas.microsoft.com/office/drawing/2014/main" val="3934595310"/>
                    </a:ext>
                  </a:extLst>
                </a:gridCol>
                <a:gridCol w="2190362">
                  <a:extLst>
                    <a:ext uri="{9D8B030D-6E8A-4147-A177-3AD203B41FA5}">
                      <a16:colId xmlns:a16="http://schemas.microsoft.com/office/drawing/2014/main" val="117886275"/>
                    </a:ext>
                  </a:extLst>
                </a:gridCol>
              </a:tblGrid>
              <a:tr h="488669">
                <a:tc>
                  <a:txBody>
                    <a:bodyPr/>
                    <a:lstStyle/>
                    <a:p>
                      <a:pPr algn="l"/>
                      <a:r>
                        <a:rPr lang="en-IN" sz="1600" dirty="0"/>
                        <a:t>Paper Title</a:t>
                      </a:r>
                    </a:p>
                    <a:p>
                      <a:pPr algn="l"/>
                      <a:r>
                        <a:rPr lang="en-IN" sz="1600" dirty="0"/>
                        <a:t>And year</a:t>
                      </a:r>
                    </a:p>
                  </a:txBody>
                  <a:tcPr marL="68580" marR="68580" marT="34290" marB="34290"/>
                </a:tc>
                <a:tc>
                  <a:txBody>
                    <a:bodyPr/>
                    <a:lstStyle/>
                    <a:p>
                      <a:pPr algn="l"/>
                      <a:r>
                        <a:rPr lang="en-IN" sz="1600" dirty="0"/>
                        <a:t>Authors</a:t>
                      </a:r>
                    </a:p>
                    <a:p>
                      <a:pPr algn="l"/>
                      <a:r>
                        <a:rPr lang="en-IN" sz="1600" dirty="0"/>
                        <a:t>And paper details</a:t>
                      </a:r>
                    </a:p>
                  </a:txBody>
                  <a:tcPr marL="68580" marR="68580" marT="34290" marB="34290"/>
                </a:tc>
                <a:tc>
                  <a:txBody>
                    <a:bodyPr/>
                    <a:lstStyle/>
                    <a:p>
                      <a:pPr algn="l"/>
                      <a:r>
                        <a:rPr lang="en-IN" sz="1600" dirty="0"/>
                        <a:t>Description</a:t>
                      </a:r>
                    </a:p>
                  </a:txBody>
                  <a:tcPr marL="68580" marR="68580" marT="34290" marB="34290"/>
                </a:tc>
                <a:tc>
                  <a:txBody>
                    <a:bodyPr/>
                    <a:lstStyle/>
                    <a:p>
                      <a:pPr algn="l"/>
                      <a:r>
                        <a:rPr lang="en-IN" sz="1600" dirty="0"/>
                        <a:t>Gaps</a:t>
                      </a:r>
                    </a:p>
                  </a:txBody>
                  <a:tcPr marL="68580" marR="68580" marT="34290" marB="34290"/>
                </a:tc>
                <a:extLst>
                  <a:ext uri="{0D108BD9-81ED-4DB2-BD59-A6C34878D82A}">
                    <a16:rowId xmlns:a16="http://schemas.microsoft.com/office/drawing/2014/main" val="2696047699"/>
                  </a:ext>
                </a:extLst>
              </a:tr>
              <a:tr h="3822074">
                <a:tc>
                  <a:txBody>
                    <a:bodyPr/>
                    <a:lstStyle/>
                    <a:p>
                      <a:pPr algn="l"/>
                      <a:r>
                        <a:rPr lang="en-IN" sz="1400" dirty="0"/>
                        <a:t>How smart is e-tourism?</a:t>
                      </a:r>
                    </a:p>
                    <a:p>
                      <a:pPr algn="l"/>
                      <a:endParaRPr lang="en-IN" sz="1400" dirty="0"/>
                    </a:p>
                    <a:p>
                      <a:pPr algn="l"/>
                      <a:r>
                        <a:rPr lang="en-IN" sz="1400" dirty="0"/>
                        <a:t>Published Year-2021</a:t>
                      </a:r>
                    </a:p>
                  </a:txBody>
                  <a:tcPr marL="68580" marR="68580" marT="34290" marB="34290"/>
                </a:tc>
                <a:tc>
                  <a:txBody>
                    <a:bodyPr/>
                    <a:lstStyle/>
                    <a:p>
                      <a:pPr algn="l"/>
                      <a:r>
                        <a:rPr lang="en-IN" sz="1400" dirty="0"/>
                        <a:t>Hamid, R. A., </a:t>
                      </a:r>
                      <a:r>
                        <a:rPr lang="en-IN" sz="1400" dirty="0" err="1"/>
                        <a:t>Albahri</a:t>
                      </a:r>
                      <a:r>
                        <a:rPr lang="en-IN" sz="1400" dirty="0"/>
                        <a:t>, A. S.,</a:t>
                      </a:r>
                    </a:p>
                    <a:p>
                      <a:pPr algn="l"/>
                      <a:r>
                        <a:rPr lang="en-IN" sz="1400" dirty="0" err="1"/>
                        <a:t>Alwan</a:t>
                      </a:r>
                      <a:r>
                        <a:rPr lang="en-IN" sz="1400" dirty="0"/>
                        <a:t>, J. K., Al-</a:t>
                      </a:r>
                      <a:r>
                        <a:rPr lang="en-IN" sz="1400" dirty="0" err="1"/>
                        <a:t>Qaysi</a:t>
                      </a:r>
                      <a:r>
                        <a:rPr lang="en-IN" sz="1400" dirty="0"/>
                        <a:t>, Z., </a:t>
                      </a:r>
                      <a:r>
                        <a:rPr lang="en-IN" sz="1400" dirty="0" err="1"/>
                        <a:t>Albahri</a:t>
                      </a:r>
                      <a:r>
                        <a:rPr lang="en-IN" sz="1400" dirty="0"/>
                        <a:t>, O. S.,</a:t>
                      </a:r>
                    </a:p>
                    <a:p>
                      <a:pPr algn="l"/>
                      <a:r>
                        <a:rPr lang="en-IN" sz="1400" dirty="0" err="1"/>
                        <a:t>Zaidan</a:t>
                      </a:r>
                      <a:r>
                        <a:rPr lang="en-IN" sz="1400" dirty="0"/>
                        <a:t>, A., </a:t>
                      </a:r>
                      <a:r>
                        <a:rPr lang="en-IN" sz="1400" dirty="0" err="1"/>
                        <a:t>Alnoor</a:t>
                      </a:r>
                      <a:r>
                        <a:rPr lang="en-IN" sz="1400" dirty="0"/>
                        <a:t>, A., </a:t>
                      </a:r>
                      <a:r>
                        <a:rPr lang="en-IN" sz="1400" dirty="0" err="1"/>
                        <a:t>Alamoodi</a:t>
                      </a:r>
                      <a:r>
                        <a:rPr lang="en-IN" sz="1400" dirty="0"/>
                        <a:t>, A. H., </a:t>
                      </a:r>
                    </a:p>
                    <a:p>
                      <a:pPr algn="l"/>
                      <a:r>
                        <a:rPr lang="en-IN" sz="1400" dirty="0" err="1"/>
                        <a:t>Zaidan</a:t>
                      </a:r>
                      <a:r>
                        <a:rPr lang="en-IN" sz="1400" dirty="0"/>
                        <a:t>, B.</a:t>
                      </a:r>
                    </a:p>
                    <a:p>
                      <a:pPr algn="l"/>
                      <a:endParaRPr lang="en-IN" sz="1400" dirty="0"/>
                    </a:p>
                    <a:p>
                      <a:pPr algn="l"/>
                      <a:r>
                        <a:rPr lang="en-IN" sz="1400" dirty="0"/>
                        <a:t>Published in-Computer Science Review as a Journal.</a:t>
                      </a:r>
                    </a:p>
                  </a:txBody>
                  <a:tcPr marL="68580" marR="68580" marT="34290" marB="34290"/>
                </a:tc>
                <a:tc>
                  <a:txBody>
                    <a:bodyPr/>
                    <a:lstStyle/>
                    <a:p>
                      <a:pPr algn="l"/>
                      <a:r>
                        <a:rPr lang="en-US" sz="1400" dirty="0"/>
                        <a:t>The article, which was released in 2021, offers a thorough analysis of smart tourist recommendation systems with a special emphasis on data management in e-tourism. It examines the most recent advancements in smart tourism technology and offers information on data-driven strategies for improving the </a:t>
                      </a:r>
                      <a:r>
                        <a:rPr lang="en-US" sz="1400" dirty="0" err="1"/>
                        <a:t>traveller</a:t>
                      </a:r>
                      <a:r>
                        <a:rPr lang="en-US" sz="1400" dirty="0"/>
                        <a:t> experience.</a:t>
                      </a:r>
                      <a:endParaRPr lang="en-IN" sz="1400" dirty="0"/>
                    </a:p>
                  </a:txBody>
                  <a:tcPr marL="68580" marR="68580" marT="34290" marB="34290"/>
                </a:tc>
                <a:tc>
                  <a:txBody>
                    <a:bodyPr/>
                    <a:lstStyle/>
                    <a:p>
                      <a:pPr algn="l"/>
                      <a:r>
                        <a:rPr lang="en-US" sz="1400" dirty="0"/>
                        <a:t>The need for inclusion of emerging technologies the and more recent advancements in smart tourism, and a deeper investigation of the problems with data management for e-tourism systems are a few  potential gaps</a:t>
                      </a:r>
                      <a:r>
                        <a:rPr lang="en-IN" sz="1400" dirty="0"/>
                        <a:t>.</a:t>
                      </a:r>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22862"/>
            <a:ext cx="4394719" cy="584775"/>
          </a:xfrm>
          <a:prstGeom prst="rect">
            <a:avLst/>
          </a:prstGeom>
          <a:noFill/>
        </p:spPr>
        <p:txBody>
          <a:bodyPr wrap="square" rtlCol="0">
            <a:spAutoFit/>
          </a:bodyPr>
          <a:lstStyle/>
          <a:p>
            <a:r>
              <a:rPr lang="en-IN" sz="3200" dirty="0"/>
              <a:t>Literature Survey</a:t>
            </a:r>
          </a:p>
        </p:txBody>
      </p:sp>
    </p:spTree>
    <p:extLst>
      <p:ext uri="{BB962C8B-B14F-4D97-AF65-F5344CB8AC3E}">
        <p14:creationId xmlns:p14="http://schemas.microsoft.com/office/powerpoint/2010/main" val="2922412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lide Number"/>
          <p:cNvSpPr txBox="1">
            <a:spLocks noGrp="1"/>
          </p:cNvSpPr>
          <p:nvPr>
            <p:ph type="sldNum" sz="quarter" idx="2"/>
          </p:nvPr>
        </p:nvSpPr>
        <p:spPr>
          <a:xfrm>
            <a:off x="8407576" y="381000"/>
            <a:ext cx="203024" cy="2888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pPr/>
              <a:t>40</a:t>
            </a:fld>
            <a:endParaRPr/>
          </a:p>
        </p:txBody>
      </p:sp>
      <p:sp>
        <p:nvSpPr>
          <p:cNvPr id="210" name="References"/>
          <p:cNvSpPr txBox="1">
            <a:spLocks noGrp="1"/>
          </p:cNvSpPr>
          <p:nvPr>
            <p:ph type="title"/>
          </p:nvPr>
        </p:nvSpPr>
        <p:spPr>
          <a:xfrm>
            <a:off x="1143000" y="525412"/>
            <a:ext cx="6858000" cy="808038"/>
          </a:xfrm>
          <a:prstGeom prst="rect">
            <a:avLst/>
          </a:prstGeom>
        </p:spPr>
        <p:txBody>
          <a:bodyPr>
            <a:normAutofit/>
          </a:bodyPr>
          <a:lstStyle/>
          <a:p>
            <a:r>
              <a:rPr sz="3200" dirty="0">
                <a:latin typeface="Times New Roman"/>
                <a:cs typeface="Times New Roman"/>
              </a:rPr>
              <a:t>References</a:t>
            </a:r>
          </a:p>
        </p:txBody>
      </p:sp>
      <p:sp>
        <p:nvSpPr>
          <p:cNvPr id="3" name="TextBox 2">
            <a:extLst>
              <a:ext uri="{FF2B5EF4-FFF2-40B4-BE49-F238E27FC236}">
                <a16:creationId xmlns:a16="http://schemas.microsoft.com/office/drawing/2014/main" id="{20969E78-3C83-13C3-8700-6481BB45ACF0}"/>
              </a:ext>
            </a:extLst>
          </p:cNvPr>
          <p:cNvSpPr txBox="1"/>
          <p:nvPr/>
        </p:nvSpPr>
        <p:spPr>
          <a:xfrm>
            <a:off x="543683" y="1308844"/>
            <a:ext cx="8184776" cy="48474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just"/>
            <a:r>
              <a:rPr lang="en-IN" sz="1600" dirty="0"/>
              <a:t>[1]Chauhan U, Shah A (2021) "Topic </a:t>
            </a:r>
            <a:r>
              <a:rPr lang="en-IN" sz="1600" dirty="0" err="1"/>
              <a:t>modeling</a:t>
            </a:r>
            <a:r>
              <a:rPr lang="en-IN" sz="1600" dirty="0"/>
              <a:t> using latent Dirichlet allocation: a     survey." ACM </a:t>
            </a:r>
            <a:r>
              <a:rPr lang="en-IN" sz="1600" dirty="0" err="1"/>
              <a:t>Comput</a:t>
            </a:r>
            <a:r>
              <a:rPr lang="en-IN" sz="1600" dirty="0"/>
              <a:t> </a:t>
            </a:r>
            <a:r>
              <a:rPr lang="en-IN" sz="1600" dirty="0" err="1"/>
              <a:t>Surv</a:t>
            </a:r>
            <a:r>
              <a:rPr lang="en-IN" sz="1600" dirty="0"/>
              <a:t> (CSUR) 54(7):1–35. </a:t>
            </a:r>
          </a:p>
          <a:p>
            <a:pPr algn="just"/>
            <a:endParaRPr lang="en-GB" sz="1700" dirty="0">
              <a:solidFill>
                <a:srgbClr val="222222"/>
              </a:solidFill>
              <a:latin typeface="Times New Roman" panose="02020603050405020304" pitchFamily="18" charset="0"/>
              <a:cs typeface="Times New Roman" panose="02020603050405020304" pitchFamily="18" charset="0"/>
            </a:endParaRPr>
          </a:p>
          <a:p>
            <a:pPr algn="just"/>
            <a:r>
              <a:rPr lang="en-GB" sz="1700" dirty="0">
                <a:solidFill>
                  <a:srgbClr val="222222"/>
                </a:solidFill>
                <a:latin typeface="Times New Roman" panose="02020603050405020304" pitchFamily="18" charset="0"/>
                <a:cs typeface="Times New Roman" panose="02020603050405020304" pitchFamily="18" charset="0"/>
              </a:rPr>
              <a:t>[2]</a:t>
            </a:r>
            <a:r>
              <a:rPr lang="en-IN" sz="1600" dirty="0"/>
              <a:t>Hamid, R. A., </a:t>
            </a:r>
            <a:r>
              <a:rPr lang="en-IN" sz="1600" dirty="0" err="1"/>
              <a:t>Albahri</a:t>
            </a:r>
            <a:r>
              <a:rPr lang="en-IN" sz="1600" dirty="0"/>
              <a:t>, A. S., </a:t>
            </a:r>
            <a:r>
              <a:rPr lang="en-IN" sz="1600" dirty="0" err="1"/>
              <a:t>Alwan</a:t>
            </a:r>
            <a:r>
              <a:rPr lang="en-IN" sz="1600" dirty="0"/>
              <a:t>, J. K., Al-</a:t>
            </a:r>
            <a:r>
              <a:rPr lang="en-IN" sz="1600" dirty="0" err="1"/>
              <a:t>Qaysi</a:t>
            </a:r>
            <a:r>
              <a:rPr lang="en-IN" sz="1600" dirty="0"/>
              <a:t>, Z., </a:t>
            </a:r>
            <a:r>
              <a:rPr lang="en-IN" sz="1600" dirty="0" err="1"/>
              <a:t>Albahri</a:t>
            </a:r>
            <a:r>
              <a:rPr lang="en-IN" sz="1600" dirty="0"/>
              <a:t>, O. S., </a:t>
            </a:r>
            <a:r>
              <a:rPr lang="en-IN" sz="1600" dirty="0" err="1"/>
              <a:t>Zaidan</a:t>
            </a:r>
            <a:r>
              <a:rPr lang="en-IN" sz="1600" dirty="0"/>
              <a:t>, A., </a:t>
            </a:r>
            <a:r>
              <a:rPr lang="en-IN" sz="1600" dirty="0" err="1"/>
              <a:t>Alnoor</a:t>
            </a:r>
            <a:r>
              <a:rPr lang="en-IN" sz="1600" dirty="0"/>
              <a:t>, A., </a:t>
            </a:r>
            <a:r>
              <a:rPr lang="en-IN" sz="1600" dirty="0" err="1"/>
              <a:t>Alamoodi</a:t>
            </a:r>
            <a:r>
              <a:rPr lang="en-IN" sz="1600" dirty="0"/>
              <a:t>, A. H., &amp; </a:t>
            </a:r>
            <a:r>
              <a:rPr lang="en-IN" sz="1600" dirty="0" err="1"/>
              <a:t>Zaidan</a:t>
            </a:r>
            <a:r>
              <a:rPr lang="en-IN" sz="1600" dirty="0"/>
              <a:t>, B. (2021). How smart is e-tourism? A systematic review of smart tourism recommendation system applying data management. Computer Sci Rev, 39, 100337. </a:t>
            </a:r>
            <a:endParaRPr lang="en-GB" sz="1700" dirty="0">
              <a:solidFill>
                <a:srgbClr val="222222"/>
              </a:solidFill>
              <a:latin typeface="Times New Roman" panose="02020603050405020304" pitchFamily="18" charset="0"/>
              <a:cs typeface="Times New Roman" panose="02020603050405020304" pitchFamily="18" charset="0"/>
            </a:endParaRPr>
          </a:p>
          <a:p>
            <a:pPr algn="just"/>
            <a:endParaRPr lang="en-GB" sz="1700" dirty="0">
              <a:solidFill>
                <a:srgbClr val="222222"/>
              </a:solidFill>
              <a:latin typeface="Times New Roman" panose="02020603050405020304" pitchFamily="18" charset="0"/>
              <a:cs typeface="Times New Roman" panose="02020603050405020304" pitchFamily="18" charset="0"/>
            </a:endParaRPr>
          </a:p>
          <a:p>
            <a:pPr algn="just"/>
            <a:r>
              <a:rPr lang="en-US" sz="1700" dirty="0">
                <a:latin typeface="Times New Roman" panose="02020603050405020304" pitchFamily="18" charset="0"/>
                <a:cs typeface="Times New Roman" panose="02020603050405020304" pitchFamily="18" charset="0"/>
              </a:rPr>
              <a:t>[3]</a:t>
            </a:r>
            <a:r>
              <a:rPr lang="en-US" sz="1600" dirty="0"/>
              <a:t> Chen, B., Fan, L., &amp; Fu, X. (2019). Sentiment classification of tourism based on rules and LDA topic model. In 2019 International Conference on Electronic Engineering and Informatics (EEI) (pp. 471–475). IEEE. </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[4]</a:t>
            </a:r>
            <a:r>
              <a:rPr lang="en-IN" sz="1600" dirty="0"/>
              <a:t> Yao J, Xu J (2022) "English text analysis system based on genetic algorithm." Mob Inf Syst. </a:t>
            </a:r>
            <a:r>
              <a:rPr lang="en-IN" sz="1600" dirty="0">
                <a:hlinkClick r:id="rId2"/>
              </a:rPr>
              <a:t>https://doi.org/10.1155/2022/9382890</a:t>
            </a:r>
            <a:endParaRPr lang="en-IN" sz="1600" dirty="0"/>
          </a:p>
          <a:p>
            <a:pPr algn="just"/>
            <a:endParaRPr lang="en-IN" sz="1600" dirty="0">
              <a:latin typeface="Times New Roman" panose="02020603050405020304" pitchFamily="18" charset="0"/>
              <a:cs typeface="Times New Roman" panose="02020603050405020304" pitchFamily="18" charset="0"/>
            </a:endParaRPr>
          </a:p>
          <a:p>
            <a:pPr algn="just"/>
            <a:r>
              <a:rPr lang="en-IN" sz="1600" dirty="0">
                <a:cs typeface="Times New Roman" panose="02020603050405020304" pitchFamily="18" charset="0"/>
              </a:rPr>
              <a:t>[5]</a:t>
            </a:r>
            <a:r>
              <a:rPr lang="en-IN" sz="1600" dirty="0"/>
              <a:t> </a:t>
            </a:r>
            <a:r>
              <a:rPr lang="en-IN" sz="1600" dirty="0" err="1"/>
              <a:t>Sethia</a:t>
            </a:r>
            <a:r>
              <a:rPr lang="en-IN" sz="1600" dirty="0"/>
              <a:t> K, Saxena M, Goyal M, Yadav RK (2022) "Framework for topic </a:t>
            </a:r>
            <a:r>
              <a:rPr lang="en-IN" sz="1600" dirty="0" err="1"/>
              <a:t>modeling</a:t>
            </a:r>
            <a:r>
              <a:rPr lang="en-IN" sz="1600" dirty="0"/>
              <a:t> using BERT, LDA and k-means." In: 2022 2nd International conference on advance computing and innovative technologies in engineering (ICACITE), pp 2204–2208. </a:t>
            </a:r>
            <a:endParaRPr lang="en-IN" sz="1600" dirty="0">
              <a:cs typeface="Times New Roman" panose="02020603050405020304" pitchFamily="18" charset="0"/>
            </a:endParaRPr>
          </a:p>
          <a:p>
            <a:pPr algn="just"/>
            <a:endParaRPr lang="en-IN" sz="1700" dirty="0">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FB8E4-7190-91F7-B6B3-44F2E84BC50A}"/>
              </a:ext>
            </a:extLst>
          </p:cNvPr>
          <p:cNvSpPr>
            <a:spLocks noGrp="1"/>
          </p:cNvSpPr>
          <p:nvPr>
            <p:ph type="title"/>
          </p:nvPr>
        </p:nvSpPr>
        <p:spPr/>
        <p:txBody>
          <a:bodyPr/>
          <a:lstStyle/>
          <a:p>
            <a:r>
              <a:rPr lang="en-IN" sz="3200" dirty="0">
                <a:latin typeface="Times New Roman"/>
                <a:cs typeface="Times New Roman"/>
              </a:rPr>
              <a:t>References</a:t>
            </a:r>
            <a:endParaRPr lang="en-IN" sz="3200" dirty="0"/>
          </a:p>
        </p:txBody>
      </p:sp>
      <p:sp>
        <p:nvSpPr>
          <p:cNvPr id="4" name="TextBox 3">
            <a:extLst>
              <a:ext uri="{FF2B5EF4-FFF2-40B4-BE49-F238E27FC236}">
                <a16:creationId xmlns:a16="http://schemas.microsoft.com/office/drawing/2014/main" id="{CB7975E4-8A8B-1E95-DEBD-CFE09C3F3C43}"/>
              </a:ext>
            </a:extLst>
          </p:cNvPr>
          <p:cNvSpPr txBox="1"/>
          <p:nvPr/>
        </p:nvSpPr>
        <p:spPr>
          <a:xfrm>
            <a:off x="615820" y="1497564"/>
            <a:ext cx="8070980" cy="44012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[6] Event Detection in Social Media via Graph Neural </a:t>
            </a:r>
            <a:r>
              <a:rPr kumimoji="0" lang="en-US" sz="1600" b="0" i="0" u="none" strike="noStrike" cap="none" spc="0" normalizeH="0" baseline="0" dirty="0" err="1">
                <a:ln>
                  <a:noFill/>
                </a:ln>
                <a:solidFill>
                  <a:srgbClr val="000000"/>
                </a:solidFill>
                <a:effectLst/>
                <a:uFillTx/>
                <a:latin typeface="Times New Roman"/>
                <a:ea typeface="Times New Roman"/>
                <a:cs typeface="Times New Roman"/>
                <a:sym typeface="Times New Roman"/>
              </a:rPr>
              <a:t>NetworkWeb</a:t>
            </a: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Information Systems Engineering – WISE 2021, 2021, Volume 13080ISBN : 978-3-030-90887-4Wang Gao, Yuan Fang, Lin Li, </a:t>
            </a:r>
            <a:r>
              <a:rPr kumimoji="0" lang="en-US" sz="1600" b="0" i="0" u="none" strike="noStrike" cap="none" spc="0" normalizeH="0" baseline="0" dirty="0" err="1">
                <a:ln>
                  <a:noFill/>
                </a:ln>
                <a:solidFill>
                  <a:srgbClr val="000000"/>
                </a:solidFill>
                <a:effectLst/>
                <a:uFillTx/>
                <a:latin typeface="Times New Roman"/>
                <a:ea typeface="Times New Roman"/>
                <a:cs typeface="Times New Roman"/>
                <a:sym typeface="Times New Roman"/>
              </a:rPr>
              <a:t>Xiaohui</a:t>
            </a: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Tao.</a:t>
            </a:r>
          </a:p>
          <a:p>
            <a:pPr marL="0" marR="0" indent="0" algn="just" defTabSz="914400" rtl="0" fontAlgn="auto" latinLnBrk="0" hangingPunct="0">
              <a:lnSpc>
                <a:spcPct val="100000"/>
              </a:lnSpc>
              <a:spcBef>
                <a:spcPts val="0"/>
              </a:spcBef>
              <a:spcAft>
                <a:spcPts val="0"/>
              </a:spcAft>
              <a:buClrTx/>
              <a:buSzTx/>
              <a:buFontTx/>
              <a:buNone/>
              <a:tabLst/>
            </a:pPr>
            <a:endParaRPr lang="en-US" sz="1600" dirty="0"/>
          </a:p>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[7] Osmani, Amjad &amp; Bagherzadeh, J. &amp; </a:t>
            </a:r>
            <a:r>
              <a:rPr kumimoji="0" lang="en-US" sz="1600" b="0" i="0" u="none" strike="noStrike" cap="none" spc="0" normalizeH="0" baseline="0" dirty="0" err="1">
                <a:ln>
                  <a:noFill/>
                </a:ln>
                <a:solidFill>
                  <a:srgbClr val="000000"/>
                </a:solidFill>
                <a:effectLst/>
                <a:uFillTx/>
                <a:latin typeface="Times New Roman"/>
                <a:ea typeface="Times New Roman"/>
                <a:cs typeface="Times New Roman"/>
                <a:sym typeface="Times New Roman"/>
              </a:rPr>
              <a:t>Soleimanian</a:t>
            </a: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a:t>
            </a:r>
            <a:r>
              <a:rPr kumimoji="0" lang="en-US" sz="1600" b="0" i="0" u="none" strike="noStrike" cap="none" spc="0" normalizeH="0" baseline="0" dirty="0" err="1">
                <a:ln>
                  <a:noFill/>
                </a:ln>
                <a:solidFill>
                  <a:srgbClr val="000000"/>
                </a:solidFill>
                <a:effectLst/>
                <a:uFillTx/>
                <a:latin typeface="Times New Roman"/>
                <a:ea typeface="Times New Roman"/>
                <a:cs typeface="Times New Roman"/>
                <a:sym typeface="Times New Roman"/>
              </a:rPr>
              <a:t>Gharehchopogh</a:t>
            </a: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 Farhad. (2020). Enriched Latent Dirichlet Allocation for Sentiment Analysis. Expert Systems. 37. 10.1111/exsy.12527. </a:t>
            </a: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rPr>
              <a:t>[8]</a:t>
            </a:r>
            <a:r>
              <a:rPr lang="en-US" sz="2000" i="1" dirty="0"/>
              <a:t> </a:t>
            </a:r>
            <a:r>
              <a:rPr lang="en-US" sz="1600" i="1" dirty="0">
                <a:latin typeface="Times New Roman" panose="02020603050405020304" pitchFamily="18" charset="0"/>
                <a:cs typeface="Times New Roman" panose="02020603050405020304" pitchFamily="18" charset="0"/>
              </a:rPr>
              <a:t>Devlin, Jacob et al. “BERT: Pre-training of Deep Bidirectional Transformers for Language Understanding.” North American Chapter of the Association for Computational Linguistics (2019).</a:t>
            </a:r>
            <a:endParaRPr kumimoji="0" lang="en-US" sz="1600" b="0" i="0" u="none" strike="noStrike" cap="none" spc="0" normalizeH="0" baseline="0" dirty="0">
              <a:ln>
                <a:noFill/>
              </a:ln>
              <a:solidFill>
                <a:srgbClr val="000000"/>
              </a:solidFill>
              <a:effectLst/>
              <a:uFillTx/>
              <a:latin typeface="Times New Roman" panose="02020603050405020304" pitchFamily="18" charset="0"/>
              <a:cs typeface="Times New Roman" panose="02020603050405020304" pitchFamily="18" charset="0"/>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r>
              <a:rPr lang="en-US" sz="1600" dirty="0"/>
              <a:t>[9]</a:t>
            </a:r>
            <a:r>
              <a:rPr lang="en-US" sz="2000" i="1" dirty="0"/>
              <a:t> </a:t>
            </a:r>
            <a:r>
              <a:rPr lang="en-US" sz="1600" i="1" dirty="0"/>
              <a:t>Radford, Alec et al. “Language Models are Unsupervised Multitask Learners.” (2019).</a:t>
            </a:r>
            <a:endParaRPr lang="en-US" sz="1600" dirty="0"/>
          </a:p>
          <a:p>
            <a:pPr marL="0" marR="0" indent="0" algn="just" defTabSz="914400"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a:p>
            <a:pPr marL="0" marR="0" indent="0" algn="just" defTabSz="914400" rtl="0" fontAlgn="auto" latinLnBrk="0" hangingPunct="0">
              <a:lnSpc>
                <a:spcPct val="100000"/>
              </a:lnSpc>
              <a:spcBef>
                <a:spcPts val="0"/>
              </a:spcBef>
              <a:spcAft>
                <a:spcPts val="0"/>
              </a:spcAft>
              <a:buClrTx/>
              <a:buSzTx/>
              <a:buFontTx/>
              <a:buNone/>
              <a:tabLst/>
            </a:pPr>
            <a:r>
              <a:rPr lang="en-US" sz="1600" dirty="0"/>
              <a:t>[10] D. V. </a:t>
            </a:r>
            <a:r>
              <a:rPr lang="en-US" sz="1600" dirty="0" err="1"/>
              <a:t>Bagul</a:t>
            </a:r>
            <a:r>
              <a:rPr lang="en-US" sz="1600" dirty="0"/>
              <a:t> and S. </a:t>
            </a:r>
            <a:r>
              <a:rPr lang="en-US" sz="1600" dirty="0" err="1"/>
              <a:t>Barve</a:t>
            </a:r>
            <a:r>
              <a:rPr lang="en-US" sz="1600" dirty="0"/>
              <a:t>, "A novel content-based recommendation approach based on LDA topic modeling for literature recommendation," 2021 6th International Conference on Inventive Computation Technologies (ICICT), Coimbatore, India, 2021, pp. 954-961, </a:t>
            </a:r>
            <a:r>
              <a:rPr lang="en-US" sz="1600" dirty="0" err="1"/>
              <a:t>doi</a:t>
            </a:r>
            <a:r>
              <a:rPr lang="en-US" sz="1600" dirty="0"/>
              <a:t>: 10.1109/ICICT50816.2021.9358561.</a:t>
            </a:r>
            <a:endParaRPr kumimoji="0" lang="en-IN" sz="1600" b="0" i="0" u="none" strike="noStrike" cap="none" spc="0" normalizeH="0" baseline="0" dirty="0">
              <a:ln>
                <a:noFill/>
              </a:ln>
              <a:solidFill>
                <a:srgbClr val="000000"/>
              </a:solidFill>
              <a:effectLst/>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91260736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FB633-7609-BD8F-9A72-8F77A75A5579}"/>
              </a:ext>
            </a:extLst>
          </p:cNvPr>
          <p:cNvSpPr>
            <a:spLocks noGrp="1"/>
          </p:cNvSpPr>
          <p:nvPr>
            <p:ph type="title"/>
          </p:nvPr>
        </p:nvSpPr>
        <p:spPr/>
        <p:txBody>
          <a:bodyPr/>
          <a:lstStyle/>
          <a:p>
            <a:r>
              <a:rPr lang="en-US" dirty="0" err="1"/>
              <a:t>bangalore</a:t>
            </a:r>
            <a:endParaRPr lang="en-IN" dirty="0"/>
          </a:p>
        </p:txBody>
      </p:sp>
      <p:pic>
        <p:nvPicPr>
          <p:cNvPr id="4" name="Picture 3">
            <a:extLst>
              <a:ext uri="{FF2B5EF4-FFF2-40B4-BE49-F238E27FC236}">
                <a16:creationId xmlns:a16="http://schemas.microsoft.com/office/drawing/2014/main" id="{837734A4-B936-9345-3C98-8A6D9A90940C}"/>
              </a:ext>
            </a:extLst>
          </p:cNvPr>
          <p:cNvPicPr>
            <a:picLocks noChangeAspect="1"/>
          </p:cNvPicPr>
          <p:nvPr/>
        </p:nvPicPr>
        <p:blipFill>
          <a:blip r:embed="rId2"/>
          <a:stretch>
            <a:fillRect/>
          </a:stretch>
        </p:blipFill>
        <p:spPr>
          <a:xfrm>
            <a:off x="3123635" y="1451404"/>
            <a:ext cx="2701978" cy="2095969"/>
          </a:xfrm>
          <a:prstGeom prst="rect">
            <a:avLst/>
          </a:prstGeom>
        </p:spPr>
      </p:pic>
      <p:pic>
        <p:nvPicPr>
          <p:cNvPr id="6" name="Picture 5">
            <a:extLst>
              <a:ext uri="{FF2B5EF4-FFF2-40B4-BE49-F238E27FC236}">
                <a16:creationId xmlns:a16="http://schemas.microsoft.com/office/drawing/2014/main" id="{C56AF6AB-FF05-8D32-58F9-E2D436930E03}"/>
              </a:ext>
            </a:extLst>
          </p:cNvPr>
          <p:cNvPicPr>
            <a:picLocks noChangeAspect="1"/>
          </p:cNvPicPr>
          <p:nvPr/>
        </p:nvPicPr>
        <p:blipFill>
          <a:blip r:embed="rId3"/>
          <a:stretch>
            <a:fillRect/>
          </a:stretch>
        </p:blipFill>
        <p:spPr>
          <a:xfrm>
            <a:off x="5918984" y="1413287"/>
            <a:ext cx="2861187" cy="2134086"/>
          </a:xfrm>
          <a:prstGeom prst="rect">
            <a:avLst/>
          </a:prstGeom>
        </p:spPr>
      </p:pic>
      <p:pic>
        <p:nvPicPr>
          <p:cNvPr id="8" name="Picture 7">
            <a:extLst>
              <a:ext uri="{FF2B5EF4-FFF2-40B4-BE49-F238E27FC236}">
                <a16:creationId xmlns:a16="http://schemas.microsoft.com/office/drawing/2014/main" id="{8E17ECDA-62D4-299A-504E-D3AC0822769E}"/>
              </a:ext>
            </a:extLst>
          </p:cNvPr>
          <p:cNvPicPr>
            <a:picLocks noChangeAspect="1"/>
          </p:cNvPicPr>
          <p:nvPr/>
        </p:nvPicPr>
        <p:blipFill>
          <a:blip r:embed="rId4"/>
          <a:stretch>
            <a:fillRect/>
          </a:stretch>
        </p:blipFill>
        <p:spPr>
          <a:xfrm>
            <a:off x="5783021" y="3864077"/>
            <a:ext cx="2767816" cy="2128727"/>
          </a:xfrm>
          <a:prstGeom prst="rect">
            <a:avLst/>
          </a:prstGeom>
        </p:spPr>
      </p:pic>
    </p:spTree>
    <p:extLst>
      <p:ext uri="{BB962C8B-B14F-4D97-AF65-F5344CB8AC3E}">
        <p14:creationId xmlns:p14="http://schemas.microsoft.com/office/powerpoint/2010/main" val="240686316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D10D-01D7-CBB4-3AA3-5A42DA8EEAE1}"/>
              </a:ext>
            </a:extLst>
          </p:cNvPr>
          <p:cNvSpPr>
            <a:spLocks noGrp="1"/>
          </p:cNvSpPr>
          <p:nvPr>
            <p:ph type="title"/>
          </p:nvPr>
        </p:nvSpPr>
        <p:spPr/>
        <p:txBody>
          <a:bodyPr/>
          <a:lstStyle/>
          <a:p>
            <a:r>
              <a:rPr lang="en-US" dirty="0" err="1"/>
              <a:t>Hampi</a:t>
            </a:r>
            <a:endParaRPr lang="en-IN" dirty="0"/>
          </a:p>
        </p:txBody>
      </p:sp>
      <p:pic>
        <p:nvPicPr>
          <p:cNvPr id="4" name="Picture 3">
            <a:extLst>
              <a:ext uri="{FF2B5EF4-FFF2-40B4-BE49-F238E27FC236}">
                <a16:creationId xmlns:a16="http://schemas.microsoft.com/office/drawing/2014/main" id="{B366B873-27E8-D545-6B64-00B7C72BBDF4}"/>
              </a:ext>
            </a:extLst>
          </p:cNvPr>
          <p:cNvPicPr>
            <a:picLocks noChangeAspect="1"/>
          </p:cNvPicPr>
          <p:nvPr/>
        </p:nvPicPr>
        <p:blipFill>
          <a:blip r:embed="rId2"/>
          <a:stretch>
            <a:fillRect/>
          </a:stretch>
        </p:blipFill>
        <p:spPr>
          <a:xfrm>
            <a:off x="3039014" y="1310319"/>
            <a:ext cx="2854361" cy="2179186"/>
          </a:xfrm>
          <a:prstGeom prst="rect">
            <a:avLst/>
          </a:prstGeom>
        </p:spPr>
      </p:pic>
      <p:pic>
        <p:nvPicPr>
          <p:cNvPr id="6" name="Picture 5">
            <a:extLst>
              <a:ext uri="{FF2B5EF4-FFF2-40B4-BE49-F238E27FC236}">
                <a16:creationId xmlns:a16="http://schemas.microsoft.com/office/drawing/2014/main" id="{AED8E52C-914D-EE95-7D2C-8A4BA90957E1}"/>
              </a:ext>
            </a:extLst>
          </p:cNvPr>
          <p:cNvPicPr>
            <a:picLocks noChangeAspect="1"/>
          </p:cNvPicPr>
          <p:nvPr/>
        </p:nvPicPr>
        <p:blipFill>
          <a:blip r:embed="rId3"/>
          <a:stretch>
            <a:fillRect/>
          </a:stretch>
        </p:blipFill>
        <p:spPr>
          <a:xfrm>
            <a:off x="5893375" y="1419623"/>
            <a:ext cx="2793425" cy="2069882"/>
          </a:xfrm>
          <a:prstGeom prst="rect">
            <a:avLst/>
          </a:prstGeom>
        </p:spPr>
      </p:pic>
      <p:pic>
        <p:nvPicPr>
          <p:cNvPr id="8" name="Picture 7">
            <a:extLst>
              <a:ext uri="{FF2B5EF4-FFF2-40B4-BE49-F238E27FC236}">
                <a16:creationId xmlns:a16="http://schemas.microsoft.com/office/drawing/2014/main" id="{75BB2422-95C0-828C-3E31-D24E2041BDEA}"/>
              </a:ext>
            </a:extLst>
          </p:cNvPr>
          <p:cNvPicPr>
            <a:picLocks noChangeAspect="1"/>
          </p:cNvPicPr>
          <p:nvPr/>
        </p:nvPicPr>
        <p:blipFill>
          <a:blip r:embed="rId4"/>
          <a:stretch>
            <a:fillRect/>
          </a:stretch>
        </p:blipFill>
        <p:spPr>
          <a:xfrm>
            <a:off x="5832440" y="3684138"/>
            <a:ext cx="2854360" cy="2265832"/>
          </a:xfrm>
          <a:prstGeom prst="rect">
            <a:avLst/>
          </a:prstGeom>
        </p:spPr>
      </p:pic>
    </p:spTree>
    <p:extLst>
      <p:ext uri="{BB962C8B-B14F-4D97-AF65-F5344CB8AC3E}">
        <p14:creationId xmlns:p14="http://schemas.microsoft.com/office/powerpoint/2010/main" val="144451303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433B-B763-D830-CAA0-8A51EE04BF87}"/>
              </a:ext>
            </a:extLst>
          </p:cNvPr>
          <p:cNvSpPr>
            <a:spLocks noGrp="1"/>
          </p:cNvSpPr>
          <p:nvPr>
            <p:ph type="title"/>
          </p:nvPr>
        </p:nvSpPr>
        <p:spPr/>
        <p:txBody>
          <a:bodyPr/>
          <a:lstStyle/>
          <a:p>
            <a:r>
              <a:rPr lang="en-US" dirty="0"/>
              <a:t>Hassan</a:t>
            </a:r>
            <a:endParaRPr lang="en-IN" dirty="0"/>
          </a:p>
        </p:txBody>
      </p:sp>
      <p:pic>
        <p:nvPicPr>
          <p:cNvPr id="4" name="Picture 3">
            <a:extLst>
              <a:ext uri="{FF2B5EF4-FFF2-40B4-BE49-F238E27FC236}">
                <a16:creationId xmlns:a16="http://schemas.microsoft.com/office/drawing/2014/main" id="{1F2CF595-E76B-ADB4-F4B9-3E3E159998D4}"/>
              </a:ext>
            </a:extLst>
          </p:cNvPr>
          <p:cNvPicPr>
            <a:picLocks noChangeAspect="1"/>
          </p:cNvPicPr>
          <p:nvPr/>
        </p:nvPicPr>
        <p:blipFill>
          <a:blip r:embed="rId2"/>
          <a:stretch>
            <a:fillRect/>
          </a:stretch>
        </p:blipFill>
        <p:spPr>
          <a:xfrm>
            <a:off x="5517312" y="1344052"/>
            <a:ext cx="2898809" cy="2084948"/>
          </a:xfrm>
          <a:prstGeom prst="rect">
            <a:avLst/>
          </a:prstGeom>
        </p:spPr>
      </p:pic>
      <p:pic>
        <p:nvPicPr>
          <p:cNvPr id="6" name="Picture 5">
            <a:extLst>
              <a:ext uri="{FF2B5EF4-FFF2-40B4-BE49-F238E27FC236}">
                <a16:creationId xmlns:a16="http://schemas.microsoft.com/office/drawing/2014/main" id="{F19E255D-F85E-9F22-BA42-BCACFC0AF1F6}"/>
              </a:ext>
            </a:extLst>
          </p:cNvPr>
          <p:cNvPicPr>
            <a:picLocks noChangeAspect="1"/>
          </p:cNvPicPr>
          <p:nvPr/>
        </p:nvPicPr>
        <p:blipFill>
          <a:blip r:embed="rId3"/>
          <a:stretch>
            <a:fillRect/>
          </a:stretch>
        </p:blipFill>
        <p:spPr>
          <a:xfrm>
            <a:off x="2692772" y="1253922"/>
            <a:ext cx="2695305" cy="2062179"/>
          </a:xfrm>
          <a:prstGeom prst="rect">
            <a:avLst/>
          </a:prstGeom>
        </p:spPr>
      </p:pic>
      <p:pic>
        <p:nvPicPr>
          <p:cNvPr id="8" name="Picture 7">
            <a:extLst>
              <a:ext uri="{FF2B5EF4-FFF2-40B4-BE49-F238E27FC236}">
                <a16:creationId xmlns:a16="http://schemas.microsoft.com/office/drawing/2014/main" id="{176EE693-9B16-39F2-C03C-C1BCA8338394}"/>
              </a:ext>
            </a:extLst>
          </p:cNvPr>
          <p:cNvPicPr>
            <a:picLocks noChangeAspect="1"/>
          </p:cNvPicPr>
          <p:nvPr/>
        </p:nvPicPr>
        <p:blipFill>
          <a:blip r:embed="rId4"/>
          <a:stretch>
            <a:fillRect/>
          </a:stretch>
        </p:blipFill>
        <p:spPr>
          <a:xfrm>
            <a:off x="5517311" y="3746795"/>
            <a:ext cx="2898809" cy="2211363"/>
          </a:xfrm>
          <a:prstGeom prst="rect">
            <a:avLst/>
          </a:prstGeom>
        </p:spPr>
      </p:pic>
    </p:spTree>
    <p:extLst>
      <p:ext uri="{BB962C8B-B14F-4D97-AF65-F5344CB8AC3E}">
        <p14:creationId xmlns:p14="http://schemas.microsoft.com/office/powerpoint/2010/main" val="375730909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F3D0-27E3-6F7E-1392-CF57A697E481}"/>
              </a:ext>
            </a:extLst>
          </p:cNvPr>
          <p:cNvSpPr>
            <a:spLocks noGrp="1"/>
          </p:cNvSpPr>
          <p:nvPr>
            <p:ph type="title"/>
          </p:nvPr>
        </p:nvSpPr>
        <p:spPr/>
        <p:txBody>
          <a:bodyPr/>
          <a:lstStyle/>
          <a:p>
            <a:r>
              <a:rPr lang="en-US" dirty="0" err="1"/>
              <a:t>Kollur</a:t>
            </a:r>
            <a:endParaRPr lang="en-IN" dirty="0"/>
          </a:p>
        </p:txBody>
      </p:sp>
      <p:pic>
        <p:nvPicPr>
          <p:cNvPr id="4" name="Picture 3">
            <a:extLst>
              <a:ext uri="{FF2B5EF4-FFF2-40B4-BE49-F238E27FC236}">
                <a16:creationId xmlns:a16="http://schemas.microsoft.com/office/drawing/2014/main" id="{EDD59972-12E8-B278-819E-0549CC267088}"/>
              </a:ext>
            </a:extLst>
          </p:cNvPr>
          <p:cNvPicPr>
            <a:picLocks noChangeAspect="1"/>
          </p:cNvPicPr>
          <p:nvPr/>
        </p:nvPicPr>
        <p:blipFill>
          <a:blip r:embed="rId2"/>
          <a:stretch>
            <a:fillRect/>
          </a:stretch>
        </p:blipFill>
        <p:spPr>
          <a:xfrm>
            <a:off x="2960967" y="1252127"/>
            <a:ext cx="2689441" cy="2079653"/>
          </a:xfrm>
          <a:prstGeom prst="rect">
            <a:avLst/>
          </a:prstGeom>
        </p:spPr>
      </p:pic>
      <p:pic>
        <p:nvPicPr>
          <p:cNvPr id="6" name="Picture 5">
            <a:extLst>
              <a:ext uri="{FF2B5EF4-FFF2-40B4-BE49-F238E27FC236}">
                <a16:creationId xmlns:a16="http://schemas.microsoft.com/office/drawing/2014/main" id="{19A88476-E75F-357D-D57D-EB379FB15A87}"/>
              </a:ext>
            </a:extLst>
          </p:cNvPr>
          <p:cNvPicPr>
            <a:picLocks noChangeAspect="1"/>
          </p:cNvPicPr>
          <p:nvPr/>
        </p:nvPicPr>
        <p:blipFill>
          <a:blip r:embed="rId3"/>
          <a:stretch>
            <a:fillRect/>
          </a:stretch>
        </p:blipFill>
        <p:spPr>
          <a:xfrm>
            <a:off x="5776134" y="1417532"/>
            <a:ext cx="2689440" cy="2011468"/>
          </a:xfrm>
          <a:prstGeom prst="rect">
            <a:avLst/>
          </a:prstGeom>
        </p:spPr>
      </p:pic>
      <p:pic>
        <p:nvPicPr>
          <p:cNvPr id="8" name="Picture 7">
            <a:extLst>
              <a:ext uri="{FF2B5EF4-FFF2-40B4-BE49-F238E27FC236}">
                <a16:creationId xmlns:a16="http://schemas.microsoft.com/office/drawing/2014/main" id="{8779EF3D-37A8-1CE9-13C1-BAEB1DAFDE82}"/>
              </a:ext>
            </a:extLst>
          </p:cNvPr>
          <p:cNvPicPr>
            <a:picLocks noChangeAspect="1"/>
          </p:cNvPicPr>
          <p:nvPr/>
        </p:nvPicPr>
        <p:blipFill>
          <a:blip r:embed="rId4"/>
          <a:stretch>
            <a:fillRect/>
          </a:stretch>
        </p:blipFill>
        <p:spPr>
          <a:xfrm>
            <a:off x="5776134" y="3748724"/>
            <a:ext cx="2587438" cy="2011468"/>
          </a:xfrm>
          <a:prstGeom prst="rect">
            <a:avLst/>
          </a:prstGeom>
        </p:spPr>
      </p:pic>
    </p:spTree>
    <p:extLst>
      <p:ext uri="{BB962C8B-B14F-4D97-AF65-F5344CB8AC3E}">
        <p14:creationId xmlns:p14="http://schemas.microsoft.com/office/powerpoint/2010/main" val="15117348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0076-CDB6-B316-74A6-281B96C9538C}"/>
              </a:ext>
            </a:extLst>
          </p:cNvPr>
          <p:cNvSpPr>
            <a:spLocks noGrp="1"/>
          </p:cNvSpPr>
          <p:nvPr>
            <p:ph type="title"/>
          </p:nvPr>
        </p:nvSpPr>
        <p:spPr/>
        <p:txBody>
          <a:bodyPr/>
          <a:lstStyle/>
          <a:p>
            <a:r>
              <a:rPr lang="en-US" dirty="0"/>
              <a:t>Mysore</a:t>
            </a:r>
            <a:endParaRPr lang="en-IN" dirty="0"/>
          </a:p>
        </p:txBody>
      </p:sp>
      <p:pic>
        <p:nvPicPr>
          <p:cNvPr id="4" name="Picture 3">
            <a:extLst>
              <a:ext uri="{FF2B5EF4-FFF2-40B4-BE49-F238E27FC236}">
                <a16:creationId xmlns:a16="http://schemas.microsoft.com/office/drawing/2014/main" id="{A561F8AE-0371-BA30-F10A-CE711772687D}"/>
              </a:ext>
            </a:extLst>
          </p:cNvPr>
          <p:cNvPicPr>
            <a:picLocks noChangeAspect="1"/>
          </p:cNvPicPr>
          <p:nvPr/>
        </p:nvPicPr>
        <p:blipFill>
          <a:blip r:embed="rId2"/>
          <a:stretch>
            <a:fillRect/>
          </a:stretch>
        </p:blipFill>
        <p:spPr>
          <a:xfrm>
            <a:off x="2475162" y="1366452"/>
            <a:ext cx="2955451" cy="2203065"/>
          </a:xfrm>
          <a:prstGeom prst="rect">
            <a:avLst/>
          </a:prstGeom>
        </p:spPr>
      </p:pic>
      <p:pic>
        <p:nvPicPr>
          <p:cNvPr id="6" name="Picture 5">
            <a:extLst>
              <a:ext uri="{FF2B5EF4-FFF2-40B4-BE49-F238E27FC236}">
                <a16:creationId xmlns:a16="http://schemas.microsoft.com/office/drawing/2014/main" id="{5687C452-19D6-F84C-5110-58A8E4B64BC8}"/>
              </a:ext>
            </a:extLst>
          </p:cNvPr>
          <p:cNvPicPr>
            <a:picLocks noChangeAspect="1"/>
          </p:cNvPicPr>
          <p:nvPr/>
        </p:nvPicPr>
        <p:blipFill>
          <a:blip r:embed="rId3"/>
          <a:stretch>
            <a:fillRect/>
          </a:stretch>
        </p:blipFill>
        <p:spPr>
          <a:xfrm>
            <a:off x="5430613" y="1366452"/>
            <a:ext cx="2955451" cy="2254674"/>
          </a:xfrm>
          <a:prstGeom prst="rect">
            <a:avLst/>
          </a:prstGeom>
        </p:spPr>
      </p:pic>
      <p:pic>
        <p:nvPicPr>
          <p:cNvPr id="8" name="Picture 7">
            <a:extLst>
              <a:ext uri="{FF2B5EF4-FFF2-40B4-BE49-F238E27FC236}">
                <a16:creationId xmlns:a16="http://schemas.microsoft.com/office/drawing/2014/main" id="{C4FE1FC6-90AC-AD8E-C372-9167AF0F4C2B}"/>
              </a:ext>
            </a:extLst>
          </p:cNvPr>
          <p:cNvPicPr>
            <a:picLocks noChangeAspect="1"/>
          </p:cNvPicPr>
          <p:nvPr/>
        </p:nvPicPr>
        <p:blipFill>
          <a:blip r:embed="rId4"/>
          <a:stretch>
            <a:fillRect/>
          </a:stretch>
        </p:blipFill>
        <p:spPr>
          <a:xfrm>
            <a:off x="5649710" y="3977370"/>
            <a:ext cx="2817992" cy="2183089"/>
          </a:xfrm>
          <a:prstGeom prst="rect">
            <a:avLst/>
          </a:prstGeom>
        </p:spPr>
      </p:pic>
    </p:spTree>
    <p:extLst>
      <p:ext uri="{BB962C8B-B14F-4D97-AF65-F5344CB8AC3E}">
        <p14:creationId xmlns:p14="http://schemas.microsoft.com/office/powerpoint/2010/main" val="259465126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9605-D19E-06C6-3E50-55DF30174887}"/>
              </a:ext>
            </a:extLst>
          </p:cNvPr>
          <p:cNvSpPr>
            <a:spLocks noGrp="1"/>
          </p:cNvSpPr>
          <p:nvPr>
            <p:ph type="title"/>
          </p:nvPr>
        </p:nvSpPr>
        <p:spPr/>
        <p:txBody>
          <a:bodyPr/>
          <a:lstStyle/>
          <a:p>
            <a:r>
              <a:rPr lang="en-IN" dirty="0" err="1"/>
              <a:t>Pattadakal</a:t>
            </a:r>
            <a:endParaRPr lang="en-IN" dirty="0"/>
          </a:p>
        </p:txBody>
      </p:sp>
      <p:pic>
        <p:nvPicPr>
          <p:cNvPr id="4" name="Picture 3">
            <a:extLst>
              <a:ext uri="{FF2B5EF4-FFF2-40B4-BE49-F238E27FC236}">
                <a16:creationId xmlns:a16="http://schemas.microsoft.com/office/drawing/2014/main" id="{AAEAFAB4-CB28-7AC6-1835-DC26F2D1FD2F}"/>
              </a:ext>
            </a:extLst>
          </p:cNvPr>
          <p:cNvPicPr>
            <a:picLocks noChangeAspect="1"/>
          </p:cNvPicPr>
          <p:nvPr/>
        </p:nvPicPr>
        <p:blipFill>
          <a:blip r:embed="rId2"/>
          <a:stretch>
            <a:fillRect/>
          </a:stretch>
        </p:blipFill>
        <p:spPr>
          <a:xfrm>
            <a:off x="2865665" y="1399601"/>
            <a:ext cx="2679729" cy="2029399"/>
          </a:xfrm>
          <a:prstGeom prst="rect">
            <a:avLst/>
          </a:prstGeom>
        </p:spPr>
      </p:pic>
      <p:pic>
        <p:nvPicPr>
          <p:cNvPr id="6" name="Picture 5">
            <a:extLst>
              <a:ext uri="{FF2B5EF4-FFF2-40B4-BE49-F238E27FC236}">
                <a16:creationId xmlns:a16="http://schemas.microsoft.com/office/drawing/2014/main" id="{F39D96C5-2FE2-50FB-98EE-67FF746C516A}"/>
              </a:ext>
            </a:extLst>
          </p:cNvPr>
          <p:cNvPicPr>
            <a:picLocks noChangeAspect="1"/>
          </p:cNvPicPr>
          <p:nvPr/>
        </p:nvPicPr>
        <p:blipFill>
          <a:blip r:embed="rId3"/>
          <a:stretch>
            <a:fillRect/>
          </a:stretch>
        </p:blipFill>
        <p:spPr>
          <a:xfrm>
            <a:off x="5545394" y="1313674"/>
            <a:ext cx="2890683" cy="2201252"/>
          </a:xfrm>
          <a:prstGeom prst="rect">
            <a:avLst/>
          </a:prstGeom>
        </p:spPr>
      </p:pic>
      <p:pic>
        <p:nvPicPr>
          <p:cNvPr id="8" name="Picture 7">
            <a:extLst>
              <a:ext uri="{FF2B5EF4-FFF2-40B4-BE49-F238E27FC236}">
                <a16:creationId xmlns:a16="http://schemas.microsoft.com/office/drawing/2014/main" id="{45E8E08E-013A-2A77-58D2-913A5BD8DE5E}"/>
              </a:ext>
            </a:extLst>
          </p:cNvPr>
          <p:cNvPicPr>
            <a:picLocks noChangeAspect="1"/>
          </p:cNvPicPr>
          <p:nvPr/>
        </p:nvPicPr>
        <p:blipFill>
          <a:blip r:embed="rId4"/>
          <a:stretch>
            <a:fillRect/>
          </a:stretch>
        </p:blipFill>
        <p:spPr>
          <a:xfrm>
            <a:off x="5676093" y="3840981"/>
            <a:ext cx="2917301" cy="2273998"/>
          </a:xfrm>
          <a:prstGeom prst="rect">
            <a:avLst/>
          </a:prstGeom>
        </p:spPr>
      </p:pic>
    </p:spTree>
    <p:extLst>
      <p:ext uri="{BB962C8B-B14F-4D97-AF65-F5344CB8AC3E}">
        <p14:creationId xmlns:p14="http://schemas.microsoft.com/office/powerpoint/2010/main" val="150488648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357E-2C21-F1FC-6A3D-7914BB63BB5A}"/>
              </a:ext>
            </a:extLst>
          </p:cNvPr>
          <p:cNvSpPr>
            <a:spLocks noGrp="1"/>
          </p:cNvSpPr>
          <p:nvPr>
            <p:ph type="title"/>
          </p:nvPr>
        </p:nvSpPr>
        <p:spPr/>
        <p:txBody>
          <a:bodyPr/>
          <a:lstStyle/>
          <a:p>
            <a:r>
              <a:rPr lang="en-US" dirty="0"/>
              <a:t>Udupi</a:t>
            </a:r>
            <a:endParaRPr lang="en-IN" dirty="0"/>
          </a:p>
        </p:txBody>
      </p:sp>
      <p:pic>
        <p:nvPicPr>
          <p:cNvPr id="4" name="Picture 3">
            <a:extLst>
              <a:ext uri="{FF2B5EF4-FFF2-40B4-BE49-F238E27FC236}">
                <a16:creationId xmlns:a16="http://schemas.microsoft.com/office/drawing/2014/main" id="{994B9756-3A00-D3B9-5482-3CCD4862A397}"/>
              </a:ext>
            </a:extLst>
          </p:cNvPr>
          <p:cNvPicPr>
            <a:picLocks noChangeAspect="1"/>
          </p:cNvPicPr>
          <p:nvPr/>
        </p:nvPicPr>
        <p:blipFill>
          <a:blip r:embed="rId2"/>
          <a:stretch>
            <a:fillRect/>
          </a:stretch>
        </p:blipFill>
        <p:spPr>
          <a:xfrm>
            <a:off x="2188258" y="1374056"/>
            <a:ext cx="2990303" cy="2322871"/>
          </a:xfrm>
          <a:prstGeom prst="rect">
            <a:avLst/>
          </a:prstGeom>
        </p:spPr>
      </p:pic>
      <p:pic>
        <p:nvPicPr>
          <p:cNvPr id="6" name="Picture 5">
            <a:extLst>
              <a:ext uri="{FF2B5EF4-FFF2-40B4-BE49-F238E27FC236}">
                <a16:creationId xmlns:a16="http://schemas.microsoft.com/office/drawing/2014/main" id="{7F9BB379-9737-A813-3126-BBC3DC454AF2}"/>
              </a:ext>
            </a:extLst>
          </p:cNvPr>
          <p:cNvPicPr>
            <a:picLocks noChangeAspect="1"/>
          </p:cNvPicPr>
          <p:nvPr/>
        </p:nvPicPr>
        <p:blipFill>
          <a:blip r:embed="rId3"/>
          <a:stretch>
            <a:fillRect/>
          </a:stretch>
        </p:blipFill>
        <p:spPr>
          <a:xfrm>
            <a:off x="5460591" y="1288366"/>
            <a:ext cx="3183759" cy="2322870"/>
          </a:xfrm>
          <a:prstGeom prst="rect">
            <a:avLst/>
          </a:prstGeom>
        </p:spPr>
      </p:pic>
      <p:pic>
        <p:nvPicPr>
          <p:cNvPr id="8" name="Picture 7">
            <a:extLst>
              <a:ext uri="{FF2B5EF4-FFF2-40B4-BE49-F238E27FC236}">
                <a16:creationId xmlns:a16="http://schemas.microsoft.com/office/drawing/2014/main" id="{0E3B2A3D-E57A-0271-48DD-32C94EF65446}"/>
              </a:ext>
            </a:extLst>
          </p:cNvPr>
          <p:cNvPicPr>
            <a:picLocks noChangeAspect="1"/>
          </p:cNvPicPr>
          <p:nvPr/>
        </p:nvPicPr>
        <p:blipFill>
          <a:blip r:embed="rId4"/>
          <a:stretch>
            <a:fillRect/>
          </a:stretch>
        </p:blipFill>
        <p:spPr>
          <a:xfrm>
            <a:off x="5557318" y="4030705"/>
            <a:ext cx="2990303" cy="2230708"/>
          </a:xfrm>
          <a:prstGeom prst="rect">
            <a:avLst/>
          </a:prstGeom>
        </p:spPr>
      </p:pic>
    </p:spTree>
    <p:extLst>
      <p:ext uri="{BB962C8B-B14F-4D97-AF65-F5344CB8AC3E}">
        <p14:creationId xmlns:p14="http://schemas.microsoft.com/office/powerpoint/2010/main" val="254588639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21A96B-8B05-BD49-B6F0-8D4DA60AFD49}"/>
              </a:ext>
            </a:extLst>
          </p:cNvPr>
          <p:cNvSpPr>
            <a:spLocks noGrp="1"/>
          </p:cNvSpPr>
          <p:nvPr>
            <p:ph type="sldNum" sz="quarter" idx="2"/>
          </p:nvPr>
        </p:nvSpPr>
        <p:spPr/>
        <p:txBody>
          <a:bodyPr/>
          <a:lstStyle/>
          <a:p>
            <a:fld id="{86CB4B4D-7CA3-9044-876B-883B54F8677D}" type="slidenum">
              <a:rPr lang="en-IN" smtClean="0"/>
              <a:pPr/>
              <a:t>49</a:t>
            </a:fld>
            <a:endParaRPr lang="en-IN"/>
          </a:p>
        </p:txBody>
      </p:sp>
      <p:sp>
        <p:nvSpPr>
          <p:cNvPr id="2" name="Title 1"/>
          <p:cNvSpPr>
            <a:spLocks noGrp="1"/>
          </p:cNvSpPr>
          <p:nvPr>
            <p:ph type="title"/>
          </p:nvPr>
        </p:nvSpPr>
        <p:spPr>
          <a:xfrm>
            <a:off x="391886" y="2809149"/>
            <a:ext cx="8229600" cy="1508126"/>
          </a:xfrm>
        </p:spPr>
        <p:txBody>
          <a:bodyPr/>
          <a:lstStyle/>
          <a:p>
            <a:r>
              <a:rPr lang="en-US" sz="4400" dirty="0">
                <a:latin typeface="Times New Roman" panose="02020603050405020304" pitchFamily="18" charset="0"/>
                <a:cs typeface="Times New Roman" panose="02020603050405020304" pitchFamily="18" charset="0"/>
              </a:rPr>
              <a:t>THANK YOU</a:t>
            </a:r>
            <a:endParaRPr lang="en-IN"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017277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3558339641"/>
              </p:ext>
            </p:extLst>
          </p:nvPr>
        </p:nvGraphicFramePr>
        <p:xfrm>
          <a:off x="393095" y="1351094"/>
          <a:ext cx="7865398" cy="2725323"/>
        </p:xfrm>
        <a:graphic>
          <a:graphicData uri="http://schemas.openxmlformats.org/drawingml/2006/table">
            <a:tbl>
              <a:tblPr firstRow="1" bandRow="1">
                <a:tableStyleId>{5C22544A-7EE6-4342-B048-85BDC9FD1C3A}</a:tableStyleId>
              </a:tblPr>
              <a:tblGrid>
                <a:gridCol w="1713186">
                  <a:extLst>
                    <a:ext uri="{9D8B030D-6E8A-4147-A177-3AD203B41FA5}">
                      <a16:colId xmlns:a16="http://schemas.microsoft.com/office/drawing/2014/main" val="3250023459"/>
                    </a:ext>
                  </a:extLst>
                </a:gridCol>
                <a:gridCol w="1518980">
                  <a:extLst>
                    <a:ext uri="{9D8B030D-6E8A-4147-A177-3AD203B41FA5}">
                      <a16:colId xmlns:a16="http://schemas.microsoft.com/office/drawing/2014/main" val="367054855"/>
                    </a:ext>
                  </a:extLst>
                </a:gridCol>
                <a:gridCol w="2462271">
                  <a:extLst>
                    <a:ext uri="{9D8B030D-6E8A-4147-A177-3AD203B41FA5}">
                      <a16:colId xmlns:a16="http://schemas.microsoft.com/office/drawing/2014/main" val="3934595310"/>
                    </a:ext>
                  </a:extLst>
                </a:gridCol>
                <a:gridCol w="2170961">
                  <a:extLst>
                    <a:ext uri="{9D8B030D-6E8A-4147-A177-3AD203B41FA5}">
                      <a16:colId xmlns:a16="http://schemas.microsoft.com/office/drawing/2014/main" val="117886275"/>
                    </a:ext>
                  </a:extLst>
                </a:gridCol>
              </a:tblGrid>
              <a:tr h="299536">
                <a:tc>
                  <a:txBody>
                    <a:bodyPr/>
                    <a:lstStyle/>
                    <a:p>
                      <a:pPr algn="l"/>
                      <a:r>
                        <a:rPr lang="en-IN" sz="1100" dirty="0"/>
                        <a:t>Paper Title and year</a:t>
                      </a:r>
                    </a:p>
                  </a:txBody>
                  <a:tcPr marL="68580" marR="68580" marT="34290" marB="34290"/>
                </a:tc>
                <a:tc>
                  <a:txBody>
                    <a:bodyPr/>
                    <a:lstStyle/>
                    <a:p>
                      <a:pPr algn="l"/>
                      <a:r>
                        <a:rPr lang="en-IN" sz="1100" dirty="0"/>
                        <a:t>Authors and paper details</a:t>
                      </a:r>
                    </a:p>
                  </a:txBody>
                  <a:tcPr marL="68580" marR="68580" marT="34290" marB="34290"/>
                </a:tc>
                <a:tc>
                  <a:txBody>
                    <a:bodyPr/>
                    <a:lstStyle/>
                    <a:p>
                      <a:pPr algn="l"/>
                      <a:r>
                        <a:rPr lang="en-IN" sz="1100" dirty="0"/>
                        <a:t>Description</a:t>
                      </a:r>
                    </a:p>
                  </a:txBody>
                  <a:tcPr marL="68580" marR="68580" marT="34290" marB="34290"/>
                </a:tc>
                <a:tc>
                  <a:txBody>
                    <a:bodyPr/>
                    <a:lstStyle/>
                    <a:p>
                      <a:pPr algn="l"/>
                      <a:r>
                        <a:rPr lang="en-IN" sz="1100" dirty="0"/>
                        <a:t>Gaps</a:t>
                      </a:r>
                    </a:p>
                  </a:txBody>
                  <a:tcPr marL="68580" marR="68580" marT="34290" marB="34290"/>
                </a:tc>
                <a:extLst>
                  <a:ext uri="{0D108BD9-81ED-4DB2-BD59-A6C34878D82A}">
                    <a16:rowId xmlns:a16="http://schemas.microsoft.com/office/drawing/2014/main" val="2696047699"/>
                  </a:ext>
                </a:extLst>
              </a:tr>
              <a:tr h="2321463">
                <a:tc>
                  <a:txBody>
                    <a:bodyPr/>
                    <a:lstStyle/>
                    <a:p>
                      <a:pPr algn="l"/>
                      <a:r>
                        <a:rPr lang="en-US" sz="1050" dirty="0"/>
                        <a:t>A novel content-based recommendation approach based on LDA topic modeling for literature recommendation.</a:t>
                      </a:r>
                    </a:p>
                    <a:p>
                      <a:pPr algn="l"/>
                      <a:endParaRPr lang="en-US" sz="1050" dirty="0"/>
                    </a:p>
                    <a:p>
                      <a:pPr algn="l"/>
                      <a:r>
                        <a:rPr lang="en-IN" sz="1050" dirty="0"/>
                        <a:t>Published </a:t>
                      </a:r>
                      <a:r>
                        <a:rPr lang="en-US" sz="1050" dirty="0"/>
                        <a:t>Year-2021</a:t>
                      </a:r>
                      <a:endParaRPr lang="en-IN" sz="1050" dirty="0"/>
                    </a:p>
                  </a:txBody>
                  <a:tcPr marL="68580" marR="68580" marT="34290" marB="34290"/>
                </a:tc>
                <a:tc>
                  <a:txBody>
                    <a:bodyPr/>
                    <a:lstStyle/>
                    <a:p>
                      <a:pPr marL="0" indent="0" algn="l">
                        <a:buNone/>
                      </a:pPr>
                      <a:r>
                        <a:rPr lang="en-IN" sz="1050" dirty="0" err="1"/>
                        <a:t>Bagul</a:t>
                      </a:r>
                      <a:r>
                        <a:rPr lang="en-IN" sz="1050" dirty="0"/>
                        <a:t> DV</a:t>
                      </a:r>
                    </a:p>
                    <a:p>
                      <a:pPr marL="0" indent="0" algn="l">
                        <a:buNone/>
                      </a:pPr>
                      <a:r>
                        <a:rPr lang="en-IN" sz="1050" dirty="0" err="1"/>
                        <a:t>Barve</a:t>
                      </a:r>
                      <a:r>
                        <a:rPr lang="en-IN" sz="1050" dirty="0"/>
                        <a:t> S</a:t>
                      </a:r>
                    </a:p>
                    <a:p>
                      <a:pPr marL="0" indent="0" algn="l">
                        <a:buNone/>
                      </a:pPr>
                      <a:endParaRPr lang="en-IN" sz="1050" dirty="0"/>
                    </a:p>
                    <a:p>
                      <a:pPr marL="0" indent="0" algn="l">
                        <a:buNone/>
                      </a:pPr>
                      <a:r>
                        <a:rPr lang="en-IN" sz="1050" dirty="0"/>
                        <a:t>Published in IEEE as a conference paper.</a:t>
                      </a:r>
                    </a:p>
                  </a:txBody>
                  <a:tcPr marL="68580" marR="68580" marT="34290" marB="34290"/>
                </a:tc>
                <a:tc>
                  <a:txBody>
                    <a:bodyPr/>
                    <a:lstStyle/>
                    <a:p>
                      <a:pPr algn="l"/>
                      <a:r>
                        <a:rPr lang="en-US" sz="1050" b="0" i="0" u="none" strike="noStrike" cap="none" spc="0" baseline="0" dirty="0">
                          <a:solidFill>
                            <a:schemeClr val="dk1"/>
                          </a:solidFill>
                          <a:effectLst/>
                          <a:uFillTx/>
                          <a:latin typeface="+mn-lt"/>
                          <a:ea typeface="+mn-ea"/>
                          <a:cs typeface="+mn-cs"/>
                          <a:sym typeface="Arial"/>
                        </a:rPr>
                        <a:t>The paper introduces a novel content-based recommendation approach for literature recommendation. It utilizes Latent Dirichlet Allocation (LDA) topic modeling to extract topics from the literature dataset and then recommends relevant literature based on these topics. The goal is to enhance the quality of literature recommendations by taking into consideration the semantic content of the documents, providing users with more personalized and effective recommendations.</a:t>
                      </a:r>
                      <a:endParaRPr lang="en-IN" sz="1050" dirty="0"/>
                    </a:p>
                  </a:txBody>
                  <a:tcPr marL="68580" marR="68580" marT="34290" marB="34290"/>
                </a:tc>
                <a:tc>
                  <a:txBody>
                    <a:bodyPr/>
                    <a:lstStyle/>
                    <a:p>
                      <a:pPr algn="l"/>
                      <a:r>
                        <a:rPr lang="en-US" sz="1050" b="0" i="0" u="none" strike="noStrike" cap="none" spc="0" baseline="0" dirty="0">
                          <a:solidFill>
                            <a:schemeClr val="dk1"/>
                          </a:solidFill>
                          <a:effectLst/>
                          <a:uFillTx/>
                          <a:latin typeface="+mn-lt"/>
                          <a:ea typeface="+mn-ea"/>
                          <a:cs typeface="+mn-cs"/>
                          <a:sym typeface="Arial"/>
                        </a:rPr>
                        <a:t>While the paper introduces an interesting approach to literature recommendation, there are several potential research gaps that could be addressed such as Evaluation Metrices, Scalability.</a:t>
                      </a:r>
                      <a:endParaRPr lang="en-IN" sz="105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04222"/>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graphicFrame>
        <p:nvGraphicFramePr>
          <p:cNvPr id="5" name="Table 6">
            <a:extLst>
              <a:ext uri="{FF2B5EF4-FFF2-40B4-BE49-F238E27FC236}">
                <a16:creationId xmlns:a16="http://schemas.microsoft.com/office/drawing/2014/main" id="{E2972B5B-A924-90D2-9DDD-DF4F7311243F}"/>
              </a:ext>
            </a:extLst>
          </p:cNvPr>
          <p:cNvGraphicFramePr>
            <a:graphicFrameLocks noGrp="1"/>
          </p:cNvGraphicFramePr>
          <p:nvPr>
            <p:extLst>
              <p:ext uri="{D42A27DB-BD31-4B8C-83A1-F6EECF244321}">
                <p14:modId xmlns:p14="http://schemas.microsoft.com/office/powerpoint/2010/main" val="2935536239"/>
              </p:ext>
            </p:extLst>
          </p:nvPr>
        </p:nvGraphicFramePr>
        <p:xfrm>
          <a:off x="393095" y="4144244"/>
          <a:ext cx="7865398" cy="2725323"/>
        </p:xfrm>
        <a:graphic>
          <a:graphicData uri="http://schemas.openxmlformats.org/drawingml/2006/table">
            <a:tbl>
              <a:tblPr firstRow="1" bandRow="1">
                <a:tableStyleId>{5C22544A-7EE6-4342-B048-85BDC9FD1C3A}</a:tableStyleId>
              </a:tblPr>
              <a:tblGrid>
                <a:gridCol w="1713186">
                  <a:extLst>
                    <a:ext uri="{9D8B030D-6E8A-4147-A177-3AD203B41FA5}">
                      <a16:colId xmlns:a16="http://schemas.microsoft.com/office/drawing/2014/main" val="3250023459"/>
                    </a:ext>
                  </a:extLst>
                </a:gridCol>
                <a:gridCol w="1518980">
                  <a:extLst>
                    <a:ext uri="{9D8B030D-6E8A-4147-A177-3AD203B41FA5}">
                      <a16:colId xmlns:a16="http://schemas.microsoft.com/office/drawing/2014/main" val="367054855"/>
                    </a:ext>
                  </a:extLst>
                </a:gridCol>
                <a:gridCol w="2462271">
                  <a:extLst>
                    <a:ext uri="{9D8B030D-6E8A-4147-A177-3AD203B41FA5}">
                      <a16:colId xmlns:a16="http://schemas.microsoft.com/office/drawing/2014/main" val="3934595310"/>
                    </a:ext>
                  </a:extLst>
                </a:gridCol>
                <a:gridCol w="2170961">
                  <a:extLst>
                    <a:ext uri="{9D8B030D-6E8A-4147-A177-3AD203B41FA5}">
                      <a16:colId xmlns:a16="http://schemas.microsoft.com/office/drawing/2014/main" val="117886275"/>
                    </a:ext>
                  </a:extLst>
                </a:gridCol>
              </a:tblGrid>
              <a:tr h="299536">
                <a:tc>
                  <a:txBody>
                    <a:bodyPr/>
                    <a:lstStyle/>
                    <a:p>
                      <a:pPr algn="l"/>
                      <a:r>
                        <a:rPr lang="en-IN" sz="1100" dirty="0"/>
                        <a:t>Paper Title and year</a:t>
                      </a:r>
                    </a:p>
                  </a:txBody>
                  <a:tcPr marL="68580" marR="68580" marT="34290" marB="34290"/>
                </a:tc>
                <a:tc>
                  <a:txBody>
                    <a:bodyPr/>
                    <a:lstStyle/>
                    <a:p>
                      <a:pPr algn="l"/>
                      <a:r>
                        <a:rPr lang="en-IN" sz="1100" dirty="0"/>
                        <a:t>Authors and paper details</a:t>
                      </a:r>
                    </a:p>
                  </a:txBody>
                  <a:tcPr marL="68580" marR="68580" marT="34290" marB="34290"/>
                </a:tc>
                <a:tc>
                  <a:txBody>
                    <a:bodyPr/>
                    <a:lstStyle/>
                    <a:p>
                      <a:pPr algn="l"/>
                      <a:r>
                        <a:rPr lang="en-IN" sz="1100" dirty="0"/>
                        <a:t>Description</a:t>
                      </a:r>
                    </a:p>
                  </a:txBody>
                  <a:tcPr marL="68580" marR="68580" marT="34290" marB="34290"/>
                </a:tc>
                <a:tc>
                  <a:txBody>
                    <a:bodyPr/>
                    <a:lstStyle/>
                    <a:p>
                      <a:pPr algn="l"/>
                      <a:r>
                        <a:rPr lang="en-IN" sz="1100" dirty="0"/>
                        <a:t>Gaps</a:t>
                      </a:r>
                    </a:p>
                  </a:txBody>
                  <a:tcPr marL="68580" marR="68580" marT="34290" marB="34290"/>
                </a:tc>
                <a:extLst>
                  <a:ext uri="{0D108BD9-81ED-4DB2-BD59-A6C34878D82A}">
                    <a16:rowId xmlns:a16="http://schemas.microsoft.com/office/drawing/2014/main" val="2696047699"/>
                  </a:ext>
                </a:extLst>
              </a:tr>
              <a:tr h="2321463">
                <a:tc>
                  <a:txBody>
                    <a:bodyPr/>
                    <a:lstStyle/>
                    <a:p>
                      <a:pPr algn="l"/>
                      <a:r>
                        <a:rPr lang="en-US" sz="1050" dirty="0"/>
                        <a:t>BERT: Pre-training of Deep Bidirectional Transformers for Language Understanding</a:t>
                      </a:r>
                      <a:endParaRPr lang="en-IN" sz="1050" dirty="0"/>
                    </a:p>
                  </a:txBody>
                  <a:tcPr marL="68580" marR="68580" marT="34290" marB="34290"/>
                </a:tc>
                <a:tc>
                  <a:txBody>
                    <a:bodyPr/>
                    <a:lstStyle/>
                    <a:p>
                      <a:pPr marL="0" indent="0" algn="l">
                        <a:buNone/>
                      </a:pPr>
                      <a:r>
                        <a:rPr lang="en-IN" sz="1050" dirty="0"/>
                        <a:t> Jacob Devlin, Ming-Wei Chang, Kenton Lee, Kristina Toutanova</a:t>
                      </a:r>
                    </a:p>
                    <a:p>
                      <a:pPr marL="0" indent="0" algn="l">
                        <a:buNone/>
                      </a:pPr>
                      <a:endParaRPr lang="en-IN" sz="1050" dirty="0"/>
                    </a:p>
                    <a:p>
                      <a:pPr marL="0" indent="0" algn="l">
                        <a:buNone/>
                      </a:pPr>
                      <a:r>
                        <a:rPr lang="en-US" sz="1050" dirty="0"/>
                        <a:t>Published in: Conference of the North American Chapter of the Association for Computational Linguistics (NAACL-HLT) 2019</a:t>
                      </a:r>
                      <a:endParaRPr lang="en-IN" sz="1050" dirty="0"/>
                    </a:p>
                  </a:txBody>
                  <a:tcPr marL="68580" marR="68580" marT="34290" marB="34290"/>
                </a:tc>
                <a:tc>
                  <a:txBody>
                    <a:bodyPr/>
                    <a:lstStyle/>
                    <a:p>
                      <a:pPr algn="l"/>
                      <a:r>
                        <a:rPr lang="en-US" sz="1050" dirty="0"/>
                        <a:t>This paper introduced BERT, a novel language representation model based on the transformer architecture. BERT was designed for pre-training bidirectional representations from unlabeled text by jointly conditioning on both left and right context in all layers. It demonstrated state-of-the-art performance on various natural language understanding tasks, showcasing the effectiveness of bidirectional context representations in language modeling.</a:t>
                      </a:r>
                      <a:endParaRPr lang="en-IN" sz="1050" dirty="0"/>
                    </a:p>
                  </a:txBody>
                  <a:tcPr marL="68580" marR="68580" marT="34290" marB="34290"/>
                </a:tc>
                <a:tc>
                  <a:txBody>
                    <a:bodyPr/>
                    <a:lstStyle/>
                    <a:p>
                      <a:pPr algn="l"/>
                      <a:r>
                        <a:rPr lang="en-US" sz="1050" dirty="0"/>
                        <a:t>The paper addressed the need for more robust and context-aware language representation models by introducing bidirectional contextual learning. It highlighted the significance of bidirectional transformers in capturing intricate contextual information in natural language processing tasks.</a:t>
                      </a:r>
                      <a:endParaRPr lang="en-IN" sz="1050" dirty="0"/>
                    </a:p>
                  </a:txBody>
                  <a:tcPr marL="68580" marR="68580" marT="34290" marB="34290"/>
                </a:tc>
                <a:extLst>
                  <a:ext uri="{0D108BD9-81ED-4DB2-BD59-A6C34878D82A}">
                    <a16:rowId xmlns:a16="http://schemas.microsoft.com/office/drawing/2014/main" val="3324888257"/>
                  </a:ext>
                </a:extLst>
              </a:tr>
            </a:tbl>
          </a:graphicData>
        </a:graphic>
      </p:graphicFrame>
    </p:spTree>
    <p:extLst>
      <p:ext uri="{BB962C8B-B14F-4D97-AF65-F5344CB8AC3E}">
        <p14:creationId xmlns:p14="http://schemas.microsoft.com/office/powerpoint/2010/main" val="8406517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2352738020"/>
              </p:ext>
            </p:extLst>
          </p:nvPr>
        </p:nvGraphicFramePr>
        <p:xfrm>
          <a:off x="230934" y="1653353"/>
          <a:ext cx="7782471" cy="1984394"/>
        </p:xfrm>
        <a:graphic>
          <a:graphicData uri="http://schemas.openxmlformats.org/drawingml/2006/table">
            <a:tbl>
              <a:tblPr firstRow="1" bandRow="1">
                <a:tableStyleId>{5C22544A-7EE6-4342-B048-85BDC9FD1C3A}</a:tableStyleId>
              </a:tblPr>
              <a:tblGrid>
                <a:gridCol w="1448061">
                  <a:extLst>
                    <a:ext uri="{9D8B030D-6E8A-4147-A177-3AD203B41FA5}">
                      <a16:colId xmlns:a16="http://schemas.microsoft.com/office/drawing/2014/main" val="3250023459"/>
                    </a:ext>
                  </a:extLst>
                </a:gridCol>
                <a:gridCol w="1571593">
                  <a:extLst>
                    <a:ext uri="{9D8B030D-6E8A-4147-A177-3AD203B41FA5}">
                      <a16:colId xmlns:a16="http://schemas.microsoft.com/office/drawing/2014/main" val="367054855"/>
                    </a:ext>
                  </a:extLst>
                </a:gridCol>
                <a:gridCol w="2614745">
                  <a:extLst>
                    <a:ext uri="{9D8B030D-6E8A-4147-A177-3AD203B41FA5}">
                      <a16:colId xmlns:a16="http://schemas.microsoft.com/office/drawing/2014/main" val="3934595310"/>
                    </a:ext>
                  </a:extLst>
                </a:gridCol>
                <a:gridCol w="2148072">
                  <a:extLst>
                    <a:ext uri="{9D8B030D-6E8A-4147-A177-3AD203B41FA5}">
                      <a16:colId xmlns:a16="http://schemas.microsoft.com/office/drawing/2014/main" val="117886275"/>
                    </a:ext>
                  </a:extLst>
                </a:gridCol>
              </a:tblGrid>
              <a:tr h="225593">
                <a:tc>
                  <a:txBody>
                    <a:bodyPr/>
                    <a:lstStyle/>
                    <a:p>
                      <a:pPr algn="l"/>
                      <a:r>
                        <a:rPr lang="en-IN" sz="1200" dirty="0"/>
                        <a:t>Paper Title and year</a:t>
                      </a:r>
                    </a:p>
                  </a:txBody>
                  <a:tcPr marL="68580" marR="68580" marT="34290" marB="34290"/>
                </a:tc>
                <a:tc>
                  <a:txBody>
                    <a:bodyPr/>
                    <a:lstStyle/>
                    <a:p>
                      <a:pPr algn="l"/>
                      <a:r>
                        <a:rPr lang="en-IN" sz="1200" dirty="0"/>
                        <a:t>Authors and paper details</a:t>
                      </a:r>
                    </a:p>
                  </a:txBody>
                  <a:tcPr marL="68580" marR="68580" marT="34290" marB="34290"/>
                </a:tc>
                <a:tc>
                  <a:txBody>
                    <a:bodyPr/>
                    <a:lstStyle/>
                    <a:p>
                      <a:pPr algn="l"/>
                      <a:r>
                        <a:rPr lang="en-IN" sz="1200" dirty="0"/>
                        <a:t>Description</a:t>
                      </a:r>
                    </a:p>
                  </a:txBody>
                  <a:tcPr marL="68580" marR="68580" marT="34290" marB="34290"/>
                </a:tc>
                <a:tc>
                  <a:txBody>
                    <a:bodyPr/>
                    <a:lstStyle/>
                    <a:p>
                      <a:pPr algn="l"/>
                      <a:r>
                        <a:rPr lang="en-IN" sz="1200" dirty="0"/>
                        <a:t>Gaps</a:t>
                      </a:r>
                    </a:p>
                  </a:txBody>
                  <a:tcPr marL="68580" marR="68580" marT="34290" marB="34290"/>
                </a:tc>
                <a:extLst>
                  <a:ext uri="{0D108BD9-81ED-4DB2-BD59-A6C34878D82A}">
                    <a16:rowId xmlns:a16="http://schemas.microsoft.com/office/drawing/2014/main" val="2696047699"/>
                  </a:ext>
                </a:extLst>
              </a:tr>
              <a:tr h="1550054">
                <a:tc>
                  <a:txBody>
                    <a:bodyPr/>
                    <a:lstStyle/>
                    <a:p>
                      <a:pPr algn="l"/>
                      <a:r>
                        <a:rPr lang="en-IN" sz="1100" dirty="0"/>
                        <a:t>Sentiment classification of tourism.</a:t>
                      </a:r>
                    </a:p>
                    <a:p>
                      <a:pPr algn="l"/>
                      <a:endParaRPr lang="en-IN" sz="1100" dirty="0"/>
                    </a:p>
                    <a:p>
                      <a:pPr algn="l"/>
                      <a:r>
                        <a:rPr lang="en-IN" sz="1100" dirty="0"/>
                        <a:t>Published Year-2019</a:t>
                      </a:r>
                    </a:p>
                  </a:txBody>
                  <a:tcPr marL="68580" marR="68580" marT="34290" marB="34290"/>
                </a:tc>
                <a:tc>
                  <a:txBody>
                    <a:bodyPr/>
                    <a:lstStyle/>
                    <a:p>
                      <a:pPr algn="l"/>
                      <a:r>
                        <a:rPr lang="de-DE" sz="1100" dirty="0"/>
                        <a:t>Chen, B., Fan, L., </a:t>
                      </a:r>
                    </a:p>
                    <a:p>
                      <a:pPr algn="l"/>
                      <a:r>
                        <a:rPr lang="de-DE" sz="1100" dirty="0"/>
                        <a:t>Fu, X.</a:t>
                      </a:r>
                    </a:p>
                    <a:p>
                      <a:pPr algn="l"/>
                      <a:endParaRPr lang="de-DE" sz="1100" dirty="0"/>
                    </a:p>
                    <a:p>
                      <a:pPr algn="l"/>
                      <a:r>
                        <a:rPr lang="de-DE" sz="1100" dirty="0"/>
                        <a:t>Published in IEEE as a conference paper.</a:t>
                      </a:r>
                      <a:endParaRPr lang="en-IN" sz="1100" dirty="0"/>
                    </a:p>
                  </a:txBody>
                  <a:tcPr marL="68580" marR="68580" marT="34290" marB="34290"/>
                </a:tc>
                <a:tc>
                  <a:txBody>
                    <a:bodyPr/>
                    <a:lstStyle/>
                    <a:p>
                      <a:pPr algn="l"/>
                      <a:r>
                        <a:rPr lang="en-US" sz="1100" dirty="0"/>
                        <a:t>This 2019 paper employs the Latent Dirichlet Allocation (LDA) topic model in conjunction with rules to classify sentiment in tourism. It examines how these methods are used to evaluate and categorize sentiment in the tourism industry.</a:t>
                      </a:r>
                      <a:endParaRPr lang="en-IN" sz="1100" dirty="0"/>
                    </a:p>
                  </a:txBody>
                  <a:tcPr marL="68580" marR="68580" marT="34290" marB="34290"/>
                </a:tc>
                <a:tc>
                  <a:txBody>
                    <a:bodyPr/>
                    <a:lstStyle/>
                    <a:p>
                      <a:pPr algn="l"/>
                      <a:r>
                        <a:rPr lang="en-US" sz="1100" dirty="0"/>
                        <a:t>The potential gaps would include the demand for more contemporary sentiment analysis methods and an examination of the practical difficulties in applying sentiment analysis in the tourism sector.</a:t>
                      </a:r>
                      <a:endParaRPr lang="en-IN" sz="110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22862"/>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graphicFrame>
        <p:nvGraphicFramePr>
          <p:cNvPr id="5" name="Table 6">
            <a:extLst>
              <a:ext uri="{FF2B5EF4-FFF2-40B4-BE49-F238E27FC236}">
                <a16:creationId xmlns:a16="http://schemas.microsoft.com/office/drawing/2014/main" id="{876A5D98-CD0C-FD45-CB1C-848A1B53311A}"/>
              </a:ext>
            </a:extLst>
          </p:cNvPr>
          <p:cNvGraphicFramePr>
            <a:graphicFrameLocks noGrp="1"/>
          </p:cNvGraphicFramePr>
          <p:nvPr>
            <p:extLst>
              <p:ext uri="{D42A27DB-BD31-4B8C-83A1-F6EECF244321}">
                <p14:modId xmlns:p14="http://schemas.microsoft.com/office/powerpoint/2010/main" val="359977768"/>
              </p:ext>
            </p:extLst>
          </p:nvPr>
        </p:nvGraphicFramePr>
        <p:xfrm>
          <a:off x="230934" y="3809820"/>
          <a:ext cx="7782471" cy="2682240"/>
        </p:xfrm>
        <a:graphic>
          <a:graphicData uri="http://schemas.openxmlformats.org/drawingml/2006/table">
            <a:tbl>
              <a:tblPr firstRow="1" bandRow="1">
                <a:tableStyleId>{5C22544A-7EE6-4342-B048-85BDC9FD1C3A}</a:tableStyleId>
              </a:tblPr>
              <a:tblGrid>
                <a:gridCol w="1448061">
                  <a:extLst>
                    <a:ext uri="{9D8B030D-6E8A-4147-A177-3AD203B41FA5}">
                      <a16:colId xmlns:a16="http://schemas.microsoft.com/office/drawing/2014/main" val="3250023459"/>
                    </a:ext>
                  </a:extLst>
                </a:gridCol>
                <a:gridCol w="1571593">
                  <a:extLst>
                    <a:ext uri="{9D8B030D-6E8A-4147-A177-3AD203B41FA5}">
                      <a16:colId xmlns:a16="http://schemas.microsoft.com/office/drawing/2014/main" val="367054855"/>
                    </a:ext>
                  </a:extLst>
                </a:gridCol>
                <a:gridCol w="2614745">
                  <a:extLst>
                    <a:ext uri="{9D8B030D-6E8A-4147-A177-3AD203B41FA5}">
                      <a16:colId xmlns:a16="http://schemas.microsoft.com/office/drawing/2014/main" val="3934595310"/>
                    </a:ext>
                  </a:extLst>
                </a:gridCol>
                <a:gridCol w="2148072">
                  <a:extLst>
                    <a:ext uri="{9D8B030D-6E8A-4147-A177-3AD203B41FA5}">
                      <a16:colId xmlns:a16="http://schemas.microsoft.com/office/drawing/2014/main" val="117886275"/>
                    </a:ext>
                  </a:extLst>
                </a:gridCol>
              </a:tblGrid>
              <a:tr h="225593">
                <a:tc>
                  <a:txBody>
                    <a:bodyPr/>
                    <a:lstStyle/>
                    <a:p>
                      <a:pPr algn="l"/>
                      <a:r>
                        <a:rPr lang="en-IN" sz="1200" dirty="0"/>
                        <a:t>Paper Title and year</a:t>
                      </a:r>
                    </a:p>
                  </a:txBody>
                  <a:tcPr marL="68580" marR="68580" marT="34290" marB="34290"/>
                </a:tc>
                <a:tc>
                  <a:txBody>
                    <a:bodyPr/>
                    <a:lstStyle/>
                    <a:p>
                      <a:pPr algn="l"/>
                      <a:r>
                        <a:rPr lang="en-IN" sz="1200" dirty="0"/>
                        <a:t>Authors and paper details</a:t>
                      </a:r>
                    </a:p>
                  </a:txBody>
                  <a:tcPr marL="68580" marR="68580" marT="34290" marB="34290"/>
                </a:tc>
                <a:tc>
                  <a:txBody>
                    <a:bodyPr/>
                    <a:lstStyle/>
                    <a:p>
                      <a:pPr algn="l"/>
                      <a:r>
                        <a:rPr lang="en-IN" sz="1200" dirty="0"/>
                        <a:t>Description</a:t>
                      </a:r>
                    </a:p>
                  </a:txBody>
                  <a:tcPr marL="68580" marR="68580" marT="34290" marB="34290"/>
                </a:tc>
                <a:tc>
                  <a:txBody>
                    <a:bodyPr/>
                    <a:lstStyle/>
                    <a:p>
                      <a:pPr algn="l"/>
                      <a:r>
                        <a:rPr lang="en-IN" sz="1200" dirty="0"/>
                        <a:t>Gaps</a:t>
                      </a:r>
                    </a:p>
                  </a:txBody>
                  <a:tcPr marL="68580" marR="68580" marT="34290" marB="34290"/>
                </a:tc>
                <a:extLst>
                  <a:ext uri="{0D108BD9-81ED-4DB2-BD59-A6C34878D82A}">
                    <a16:rowId xmlns:a16="http://schemas.microsoft.com/office/drawing/2014/main" val="2696047699"/>
                  </a:ext>
                </a:extLst>
              </a:tr>
              <a:tr h="1550054">
                <a:tc>
                  <a:txBody>
                    <a:bodyPr/>
                    <a:lstStyle/>
                    <a:p>
                      <a:pPr algn="l"/>
                      <a:r>
                        <a:rPr lang="en-US" sz="1100" dirty="0"/>
                        <a:t>"Language Models are Unsupervised Multitask Learners" (2019)</a:t>
                      </a:r>
                      <a:endParaRPr lang="en-IN" sz="1100" dirty="0"/>
                    </a:p>
                  </a:txBody>
                  <a:tcPr marL="68580" marR="68580" marT="34290" marB="34290"/>
                </a:tc>
                <a:tc>
                  <a:txBody>
                    <a:bodyPr/>
                    <a:lstStyle/>
                    <a:p>
                      <a:pPr algn="l"/>
                      <a:r>
                        <a:rPr lang="en-IN" sz="1100" dirty="0"/>
                        <a:t> Alec Radford, Karthik Narasimhan, Tim </a:t>
                      </a:r>
                      <a:r>
                        <a:rPr lang="en-IN" sz="1100" dirty="0" err="1"/>
                        <a:t>Salimans</a:t>
                      </a:r>
                      <a:r>
                        <a:rPr lang="en-IN" sz="1100" dirty="0"/>
                        <a:t>, Ilya </a:t>
                      </a:r>
                      <a:r>
                        <a:rPr lang="en-IN" sz="1100" dirty="0" err="1"/>
                        <a:t>Sutskever</a:t>
                      </a:r>
                      <a:r>
                        <a:rPr lang="en-IN" sz="1100" dirty="0"/>
                        <a:t>; Published by OpenAI as a Technical Report</a:t>
                      </a:r>
                    </a:p>
                  </a:txBody>
                  <a:tcPr marL="68580" marR="68580" marT="34290" marB="34290"/>
                </a:tc>
                <a:tc>
                  <a:txBody>
                    <a:bodyPr/>
                    <a:lstStyle/>
                    <a:p>
                      <a:pPr algn="l"/>
                      <a:r>
                        <a:rPr lang="en-US" sz="1100" dirty="0"/>
                        <a:t>This paper introduces the GPT-2 (Generative Pre-trained Transformer 2) language model, which operates as an unsupervised multitask learner. GPT-2 is based on a transformer architecture trained on a wide range of language tasks without task-specific supervision. The model demonstrates strong performance in various natural language processing benchmarks, displaying capabilities in language understanding, translation, and generation tasks.</a:t>
                      </a:r>
                      <a:endParaRPr lang="en-IN" sz="1100" dirty="0"/>
                    </a:p>
                  </a:txBody>
                  <a:tcPr marL="68580" marR="68580" marT="34290" marB="34290"/>
                </a:tc>
                <a:tc>
                  <a:txBody>
                    <a:bodyPr/>
                    <a:lstStyle/>
                    <a:p>
                      <a:pPr algn="l"/>
                      <a:r>
                        <a:rPr lang="en-US" sz="1100" dirty="0"/>
                        <a:t>The paper addresses the need for language models capable of multitasking and unsupervised learning, focusing on the development of transformer-based architectures that excel in comprehending and generating human-like text without task-specific annotations.</a:t>
                      </a:r>
                      <a:endParaRPr lang="en-IN" sz="1100" dirty="0"/>
                    </a:p>
                  </a:txBody>
                  <a:tcPr marL="68580" marR="68580" marT="34290" marB="34290"/>
                </a:tc>
                <a:extLst>
                  <a:ext uri="{0D108BD9-81ED-4DB2-BD59-A6C34878D82A}">
                    <a16:rowId xmlns:a16="http://schemas.microsoft.com/office/drawing/2014/main" val="3324888257"/>
                  </a:ext>
                </a:extLst>
              </a:tr>
            </a:tbl>
          </a:graphicData>
        </a:graphic>
      </p:graphicFrame>
    </p:spTree>
    <p:extLst>
      <p:ext uri="{BB962C8B-B14F-4D97-AF65-F5344CB8AC3E}">
        <p14:creationId xmlns:p14="http://schemas.microsoft.com/office/powerpoint/2010/main" val="824239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3498080241"/>
              </p:ext>
            </p:extLst>
          </p:nvPr>
        </p:nvGraphicFramePr>
        <p:xfrm>
          <a:off x="230933" y="1428722"/>
          <a:ext cx="8175949" cy="4841449"/>
        </p:xfrm>
        <a:graphic>
          <a:graphicData uri="http://schemas.openxmlformats.org/drawingml/2006/table">
            <a:tbl>
              <a:tblPr firstRow="1" bandRow="1">
                <a:tableStyleId>{5C22544A-7EE6-4342-B048-85BDC9FD1C3A}</a:tableStyleId>
              </a:tblPr>
              <a:tblGrid>
                <a:gridCol w="1780828">
                  <a:extLst>
                    <a:ext uri="{9D8B030D-6E8A-4147-A177-3AD203B41FA5}">
                      <a16:colId xmlns:a16="http://schemas.microsoft.com/office/drawing/2014/main" val="3250023459"/>
                    </a:ext>
                  </a:extLst>
                </a:gridCol>
                <a:gridCol w="1578954">
                  <a:extLst>
                    <a:ext uri="{9D8B030D-6E8A-4147-A177-3AD203B41FA5}">
                      <a16:colId xmlns:a16="http://schemas.microsoft.com/office/drawing/2014/main" val="367054855"/>
                    </a:ext>
                  </a:extLst>
                </a:gridCol>
                <a:gridCol w="2559489">
                  <a:extLst>
                    <a:ext uri="{9D8B030D-6E8A-4147-A177-3AD203B41FA5}">
                      <a16:colId xmlns:a16="http://schemas.microsoft.com/office/drawing/2014/main" val="3934595310"/>
                    </a:ext>
                  </a:extLst>
                </a:gridCol>
                <a:gridCol w="2256678">
                  <a:extLst>
                    <a:ext uri="{9D8B030D-6E8A-4147-A177-3AD203B41FA5}">
                      <a16:colId xmlns:a16="http://schemas.microsoft.com/office/drawing/2014/main" val="117886275"/>
                    </a:ext>
                  </a:extLst>
                </a:gridCol>
              </a:tblGrid>
              <a:tr h="994827">
                <a:tc>
                  <a:txBody>
                    <a:bodyPr/>
                    <a:lstStyle/>
                    <a:p>
                      <a:pPr algn="l"/>
                      <a:r>
                        <a:rPr lang="en-IN" sz="1600" dirty="0"/>
                        <a:t>Paper Title and year</a:t>
                      </a:r>
                    </a:p>
                  </a:txBody>
                  <a:tcPr marL="68580" marR="68580" marT="34290" marB="34290"/>
                </a:tc>
                <a:tc>
                  <a:txBody>
                    <a:bodyPr/>
                    <a:lstStyle/>
                    <a:p>
                      <a:pPr algn="l"/>
                      <a:r>
                        <a:rPr lang="en-IN" sz="1600" dirty="0"/>
                        <a:t>Authors and paper details</a:t>
                      </a:r>
                    </a:p>
                  </a:txBody>
                  <a:tcPr marL="68580" marR="68580" marT="34290" marB="34290"/>
                </a:tc>
                <a:tc>
                  <a:txBody>
                    <a:bodyPr/>
                    <a:lstStyle/>
                    <a:p>
                      <a:pPr algn="l"/>
                      <a:r>
                        <a:rPr lang="en-IN" sz="1600" dirty="0"/>
                        <a:t>Description</a:t>
                      </a:r>
                    </a:p>
                  </a:txBody>
                  <a:tcPr marL="68580" marR="68580" marT="34290" marB="34290"/>
                </a:tc>
                <a:tc>
                  <a:txBody>
                    <a:bodyPr/>
                    <a:lstStyle/>
                    <a:p>
                      <a:pPr algn="l"/>
                      <a:r>
                        <a:rPr lang="en-IN" sz="1600" dirty="0"/>
                        <a:t>Gaps</a:t>
                      </a:r>
                    </a:p>
                  </a:txBody>
                  <a:tcPr marL="68580" marR="68580" marT="34290" marB="34290"/>
                </a:tc>
                <a:extLst>
                  <a:ext uri="{0D108BD9-81ED-4DB2-BD59-A6C34878D82A}">
                    <a16:rowId xmlns:a16="http://schemas.microsoft.com/office/drawing/2014/main" val="2696047699"/>
                  </a:ext>
                </a:extLst>
              </a:tr>
              <a:tr h="3846622">
                <a:tc>
                  <a:txBody>
                    <a:bodyPr/>
                    <a:lstStyle/>
                    <a:p>
                      <a:pPr algn="l"/>
                      <a:r>
                        <a:rPr lang="en-US" sz="1800" dirty="0"/>
                        <a:t>Framework for Topic Modeling using BERT, LDA, and k-means</a:t>
                      </a:r>
                    </a:p>
                    <a:p>
                      <a:pPr algn="l"/>
                      <a:endParaRPr lang="en-IN" sz="1800" dirty="0"/>
                    </a:p>
                    <a:p>
                      <a:pPr algn="l"/>
                      <a:r>
                        <a:rPr lang="en-IN" sz="1800" dirty="0"/>
                        <a:t>Published Year-2022</a:t>
                      </a:r>
                      <a:endParaRPr lang="en-US" sz="1800" dirty="0"/>
                    </a:p>
                  </a:txBody>
                  <a:tcPr marL="68580" marR="68580" marT="34290" marB="34290"/>
                </a:tc>
                <a:tc>
                  <a:txBody>
                    <a:bodyPr/>
                    <a:lstStyle/>
                    <a:p>
                      <a:pPr algn="l"/>
                      <a:r>
                        <a:rPr lang="en-IN" sz="1800" dirty="0" err="1"/>
                        <a:t>Sethia</a:t>
                      </a:r>
                      <a:r>
                        <a:rPr lang="en-IN" sz="1800" dirty="0"/>
                        <a:t> K, Saxena M, Goyal M, Yadav RK</a:t>
                      </a:r>
                    </a:p>
                    <a:p>
                      <a:pPr algn="l"/>
                      <a:endParaRPr lang="en-IN" sz="1800" dirty="0"/>
                    </a:p>
                    <a:p>
                      <a:pPr algn="l"/>
                      <a:r>
                        <a:rPr lang="en-IN" sz="1800" dirty="0"/>
                        <a:t>Published in ICACITE as conference paper.</a:t>
                      </a:r>
                    </a:p>
                  </a:txBody>
                  <a:tcPr marL="68580" marR="68580" marT="34290" marB="34290"/>
                </a:tc>
                <a:tc>
                  <a:txBody>
                    <a:bodyPr/>
                    <a:lstStyle/>
                    <a:p>
                      <a:pPr algn="l"/>
                      <a:r>
                        <a:rPr lang="en-US" sz="1800" dirty="0"/>
                        <a:t>The framework for topic modeling presented in this 2022 paper makes use of three different techniques: BERT, LDA, and k-means. It  addresses the applications of these strategies as well as how they can be combined to improve subject modeling.</a:t>
                      </a:r>
                      <a:endParaRPr lang="en-IN" sz="1800" dirty="0"/>
                    </a:p>
                  </a:txBody>
                  <a:tcPr marL="68580" marR="68580" marT="34290" marB="34290"/>
                </a:tc>
                <a:tc>
                  <a:txBody>
                    <a:bodyPr/>
                    <a:lstStyle/>
                    <a:p>
                      <a:pPr algn="l"/>
                      <a:r>
                        <a:rPr lang="en-US" sz="1800" dirty="0"/>
                        <a:t>Potential gaps include the need for assessments of how effectively the proposed framework is working and comparisons to other approaches, as well as insights into its difficulties and constraints.</a:t>
                      </a:r>
                      <a:endParaRPr lang="en-IN" sz="180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04222"/>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spTree>
    <p:extLst>
      <p:ext uri="{BB962C8B-B14F-4D97-AF65-F5344CB8AC3E}">
        <p14:creationId xmlns:p14="http://schemas.microsoft.com/office/powerpoint/2010/main" val="2618672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422182741"/>
              </p:ext>
            </p:extLst>
          </p:nvPr>
        </p:nvGraphicFramePr>
        <p:xfrm>
          <a:off x="541484" y="1568446"/>
          <a:ext cx="7935687" cy="4251960"/>
        </p:xfrm>
        <a:graphic>
          <a:graphicData uri="http://schemas.openxmlformats.org/drawingml/2006/table">
            <a:tbl>
              <a:tblPr firstRow="1" bandRow="1">
                <a:tableStyleId>{5C22544A-7EE6-4342-B048-85BDC9FD1C3A}</a:tableStyleId>
              </a:tblPr>
              <a:tblGrid>
                <a:gridCol w="1728496">
                  <a:extLst>
                    <a:ext uri="{9D8B030D-6E8A-4147-A177-3AD203B41FA5}">
                      <a16:colId xmlns:a16="http://schemas.microsoft.com/office/drawing/2014/main" val="3250023459"/>
                    </a:ext>
                  </a:extLst>
                </a:gridCol>
                <a:gridCol w="1532554">
                  <a:extLst>
                    <a:ext uri="{9D8B030D-6E8A-4147-A177-3AD203B41FA5}">
                      <a16:colId xmlns:a16="http://schemas.microsoft.com/office/drawing/2014/main" val="367054855"/>
                    </a:ext>
                  </a:extLst>
                </a:gridCol>
                <a:gridCol w="2484275">
                  <a:extLst>
                    <a:ext uri="{9D8B030D-6E8A-4147-A177-3AD203B41FA5}">
                      <a16:colId xmlns:a16="http://schemas.microsoft.com/office/drawing/2014/main" val="3934595310"/>
                    </a:ext>
                  </a:extLst>
                </a:gridCol>
                <a:gridCol w="2190362">
                  <a:extLst>
                    <a:ext uri="{9D8B030D-6E8A-4147-A177-3AD203B41FA5}">
                      <a16:colId xmlns:a16="http://schemas.microsoft.com/office/drawing/2014/main" val="117886275"/>
                    </a:ext>
                  </a:extLst>
                </a:gridCol>
              </a:tblGrid>
              <a:tr h="356739">
                <a:tc>
                  <a:txBody>
                    <a:bodyPr/>
                    <a:lstStyle/>
                    <a:p>
                      <a:pPr algn="l"/>
                      <a:r>
                        <a:rPr lang="en-IN" sz="1600" dirty="0"/>
                        <a:t>Paper Title and year</a:t>
                      </a:r>
                    </a:p>
                  </a:txBody>
                  <a:tcPr marL="68580" marR="68580" marT="34290" marB="34290"/>
                </a:tc>
                <a:tc>
                  <a:txBody>
                    <a:bodyPr/>
                    <a:lstStyle/>
                    <a:p>
                      <a:pPr algn="l"/>
                      <a:r>
                        <a:rPr lang="en-IN" sz="1600" dirty="0"/>
                        <a:t>Authors and paper details</a:t>
                      </a:r>
                    </a:p>
                  </a:txBody>
                  <a:tcPr marL="68580" marR="68580" marT="34290" marB="34290"/>
                </a:tc>
                <a:tc>
                  <a:txBody>
                    <a:bodyPr/>
                    <a:lstStyle/>
                    <a:p>
                      <a:pPr algn="l"/>
                      <a:r>
                        <a:rPr lang="en-IN" sz="1600" dirty="0"/>
                        <a:t>Description</a:t>
                      </a:r>
                    </a:p>
                  </a:txBody>
                  <a:tcPr marL="68580" marR="68580" marT="34290" marB="34290"/>
                </a:tc>
                <a:tc>
                  <a:txBody>
                    <a:bodyPr/>
                    <a:lstStyle/>
                    <a:p>
                      <a:pPr algn="l"/>
                      <a:r>
                        <a:rPr lang="en-IN" sz="1600" dirty="0"/>
                        <a:t>Gaps</a:t>
                      </a:r>
                    </a:p>
                  </a:txBody>
                  <a:tcPr marL="68580" marR="68580" marT="34290" marB="34290"/>
                </a:tc>
                <a:extLst>
                  <a:ext uri="{0D108BD9-81ED-4DB2-BD59-A6C34878D82A}">
                    <a16:rowId xmlns:a16="http://schemas.microsoft.com/office/drawing/2014/main" val="2696047699"/>
                  </a:ext>
                </a:extLst>
              </a:tr>
              <a:tr h="3129992">
                <a:tc>
                  <a:txBody>
                    <a:bodyPr/>
                    <a:lstStyle/>
                    <a:p>
                      <a:pPr algn="l"/>
                      <a:r>
                        <a:rPr lang="en-US" sz="1400" dirty="0"/>
                        <a:t> Event detection in social media via graph neural network</a:t>
                      </a:r>
                    </a:p>
                    <a:p>
                      <a:pPr algn="l"/>
                      <a:endParaRPr lang="en-US" sz="1400" dirty="0"/>
                    </a:p>
                    <a:p>
                      <a:pPr algn="l"/>
                      <a:r>
                        <a:rPr lang="en-IN" sz="1400" dirty="0"/>
                        <a:t>Published </a:t>
                      </a:r>
                      <a:r>
                        <a:rPr lang="en-US" sz="1400" dirty="0"/>
                        <a:t>Year-2021</a:t>
                      </a:r>
                      <a:endParaRPr lang="en-IN" sz="1400" dirty="0"/>
                    </a:p>
                  </a:txBody>
                  <a:tcPr marL="68580" marR="68580" marT="34290" marB="34290"/>
                </a:tc>
                <a:tc>
                  <a:txBody>
                    <a:bodyPr/>
                    <a:lstStyle/>
                    <a:p>
                      <a:pPr algn="l"/>
                      <a:r>
                        <a:rPr lang="en-IN" sz="1400" dirty="0"/>
                        <a:t>Gao W</a:t>
                      </a:r>
                    </a:p>
                    <a:p>
                      <a:pPr algn="l"/>
                      <a:r>
                        <a:rPr lang="en-IN" sz="1400" dirty="0"/>
                        <a:t> Fang Y</a:t>
                      </a:r>
                    </a:p>
                    <a:p>
                      <a:pPr algn="l"/>
                      <a:r>
                        <a:rPr lang="en-IN" sz="1400"/>
                        <a:t> Li L</a:t>
                      </a:r>
                      <a:endParaRPr lang="en-IN" sz="1400" dirty="0"/>
                    </a:p>
                    <a:p>
                      <a:pPr algn="l"/>
                      <a:r>
                        <a:rPr lang="en-IN" sz="1400" dirty="0"/>
                        <a:t>Tao X</a:t>
                      </a:r>
                    </a:p>
                    <a:p>
                      <a:pPr algn="l"/>
                      <a:endParaRPr lang="en-IN" sz="1400" dirty="0"/>
                    </a:p>
                    <a:p>
                      <a:pPr algn="l"/>
                      <a:r>
                        <a:rPr lang="en-IN" sz="1400" dirty="0"/>
                        <a:t>Published in Springer as  Conference paper.</a:t>
                      </a:r>
                    </a:p>
                  </a:txBody>
                  <a:tcPr marL="68580" marR="68580" marT="34290" marB="34290"/>
                </a:tc>
                <a:tc>
                  <a:txBody>
                    <a:bodyPr/>
                    <a:lstStyle/>
                    <a:p>
                      <a:pPr algn="l"/>
                      <a:r>
                        <a:rPr lang="en-US" sz="1400" dirty="0"/>
                        <a:t>This paper focuses on event detection in social media and proposes a method that leverages graph neural networks (GNNs) for this task. The authors aim to detect and identify events or incidents in social media data by modeling the data as a graph and using GNNs to analyze the relationships and patterns within the data. The paper likely discusses the methodology, experiments, and results related to using GNNs for event detection in the context of social media.</a:t>
                      </a:r>
                      <a:endParaRPr lang="en-IN" sz="1400" dirty="0"/>
                    </a:p>
                  </a:txBody>
                  <a:tcPr marL="68580" marR="68580" marT="34290" marB="34290"/>
                </a:tc>
                <a:tc>
                  <a:txBody>
                    <a:bodyPr/>
                    <a:lstStyle/>
                    <a:p>
                      <a:pPr algn="l"/>
                      <a:r>
                        <a:rPr lang="en-US" sz="1400" dirty="0"/>
                        <a:t>potential research gaps regarding the need for comprehensive assessments of the proposed framework's effectiveness, comparisons to other event detection approaches, and insights into the difficulties and constraints faced when applying GNNs to this domain. </a:t>
                      </a:r>
                      <a:endParaRPr lang="en-IN" sz="140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04222"/>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spTree>
    <p:extLst>
      <p:ext uri="{BB962C8B-B14F-4D97-AF65-F5344CB8AC3E}">
        <p14:creationId xmlns:p14="http://schemas.microsoft.com/office/powerpoint/2010/main" val="3599169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96340-C3DA-966A-E3BF-F036CE7079E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9E6208F3-1CDD-B3E2-AF57-59A794C6EAA0}"/>
              </a:ext>
            </a:extLst>
          </p:cNvPr>
          <p:cNvSpPr>
            <a:spLocks noGrp="1"/>
          </p:cNvSpPr>
          <p:nvPr>
            <p:ph type="subTitle" idx="1"/>
          </p:nvPr>
        </p:nvSpPr>
        <p:spPr/>
        <p:txBody>
          <a:bodyPr/>
          <a:lstStyle/>
          <a:p>
            <a:endParaRPr lang="en-IN" dirty="0"/>
          </a:p>
        </p:txBody>
      </p:sp>
      <p:graphicFrame>
        <p:nvGraphicFramePr>
          <p:cNvPr id="6" name="Table 6">
            <a:extLst>
              <a:ext uri="{FF2B5EF4-FFF2-40B4-BE49-F238E27FC236}">
                <a16:creationId xmlns:a16="http://schemas.microsoft.com/office/drawing/2014/main" id="{0EA0208A-6CA7-87AD-24C8-A65F1DCFCBC4}"/>
              </a:ext>
            </a:extLst>
          </p:cNvPr>
          <p:cNvGraphicFramePr>
            <a:graphicFrameLocks noGrp="1"/>
          </p:cNvGraphicFramePr>
          <p:nvPr>
            <p:extLst>
              <p:ext uri="{D42A27DB-BD31-4B8C-83A1-F6EECF244321}">
                <p14:modId xmlns:p14="http://schemas.microsoft.com/office/powerpoint/2010/main" val="531800757"/>
              </p:ext>
            </p:extLst>
          </p:nvPr>
        </p:nvGraphicFramePr>
        <p:xfrm>
          <a:off x="398083" y="1908792"/>
          <a:ext cx="7858709" cy="2637784"/>
        </p:xfrm>
        <a:graphic>
          <a:graphicData uri="http://schemas.openxmlformats.org/drawingml/2006/table">
            <a:tbl>
              <a:tblPr firstRow="1" bandRow="1">
                <a:tableStyleId>{5C22544A-7EE6-4342-B048-85BDC9FD1C3A}</a:tableStyleId>
              </a:tblPr>
              <a:tblGrid>
                <a:gridCol w="1711729">
                  <a:extLst>
                    <a:ext uri="{9D8B030D-6E8A-4147-A177-3AD203B41FA5}">
                      <a16:colId xmlns:a16="http://schemas.microsoft.com/office/drawing/2014/main" val="3250023459"/>
                    </a:ext>
                  </a:extLst>
                </a:gridCol>
                <a:gridCol w="1517688">
                  <a:extLst>
                    <a:ext uri="{9D8B030D-6E8A-4147-A177-3AD203B41FA5}">
                      <a16:colId xmlns:a16="http://schemas.microsoft.com/office/drawing/2014/main" val="367054855"/>
                    </a:ext>
                  </a:extLst>
                </a:gridCol>
                <a:gridCol w="2460177">
                  <a:extLst>
                    <a:ext uri="{9D8B030D-6E8A-4147-A177-3AD203B41FA5}">
                      <a16:colId xmlns:a16="http://schemas.microsoft.com/office/drawing/2014/main" val="3934595310"/>
                    </a:ext>
                  </a:extLst>
                </a:gridCol>
                <a:gridCol w="2169115">
                  <a:extLst>
                    <a:ext uri="{9D8B030D-6E8A-4147-A177-3AD203B41FA5}">
                      <a16:colId xmlns:a16="http://schemas.microsoft.com/office/drawing/2014/main" val="117886275"/>
                    </a:ext>
                  </a:extLst>
                </a:gridCol>
              </a:tblGrid>
              <a:tr h="277643">
                <a:tc>
                  <a:txBody>
                    <a:bodyPr/>
                    <a:lstStyle/>
                    <a:p>
                      <a:pPr algn="l"/>
                      <a:r>
                        <a:rPr lang="en-IN" sz="1400" dirty="0"/>
                        <a:t>Paper Title and year</a:t>
                      </a:r>
                    </a:p>
                  </a:txBody>
                  <a:tcPr marL="68580" marR="68580" marT="34290" marB="34290"/>
                </a:tc>
                <a:tc>
                  <a:txBody>
                    <a:bodyPr/>
                    <a:lstStyle/>
                    <a:p>
                      <a:pPr algn="l"/>
                      <a:r>
                        <a:rPr lang="en-IN" sz="1400" dirty="0"/>
                        <a:t>Authors and paper details</a:t>
                      </a:r>
                    </a:p>
                  </a:txBody>
                  <a:tcPr marL="68580" marR="68580" marT="34290" marB="34290"/>
                </a:tc>
                <a:tc>
                  <a:txBody>
                    <a:bodyPr/>
                    <a:lstStyle/>
                    <a:p>
                      <a:pPr algn="l"/>
                      <a:r>
                        <a:rPr lang="en-IN" sz="1400" dirty="0"/>
                        <a:t>Description</a:t>
                      </a:r>
                    </a:p>
                  </a:txBody>
                  <a:tcPr marL="68580" marR="68580" marT="34290" marB="34290"/>
                </a:tc>
                <a:tc>
                  <a:txBody>
                    <a:bodyPr/>
                    <a:lstStyle/>
                    <a:p>
                      <a:pPr algn="l"/>
                      <a:r>
                        <a:rPr lang="en-IN" sz="1400" dirty="0"/>
                        <a:t>Gaps</a:t>
                      </a:r>
                    </a:p>
                  </a:txBody>
                  <a:tcPr marL="68580" marR="68580" marT="34290" marB="34290"/>
                </a:tc>
                <a:extLst>
                  <a:ext uri="{0D108BD9-81ED-4DB2-BD59-A6C34878D82A}">
                    <a16:rowId xmlns:a16="http://schemas.microsoft.com/office/drawing/2014/main" val="2696047699"/>
                  </a:ext>
                </a:extLst>
              </a:tr>
              <a:tr h="2142484">
                <a:tc>
                  <a:txBody>
                    <a:bodyPr/>
                    <a:lstStyle/>
                    <a:p>
                      <a:pPr algn="l"/>
                      <a:r>
                        <a:rPr lang="en-US" sz="1200" b="0" i="0" u="none" strike="noStrike" kern="1200" baseline="0" dirty="0">
                          <a:solidFill>
                            <a:schemeClr val="dk1"/>
                          </a:solidFill>
                          <a:latin typeface="+mn-lt"/>
                          <a:ea typeface="+mn-ea"/>
                          <a:cs typeface="+mn-cs"/>
                        </a:rPr>
                        <a:t>"English text analysis system based on genetic algorithm”</a:t>
                      </a:r>
                    </a:p>
                    <a:p>
                      <a:pPr algn="l"/>
                      <a:endParaRPr lang="en-US" sz="1200" b="0" i="0" u="none" strike="noStrike" kern="1200" baseline="0" dirty="0">
                        <a:solidFill>
                          <a:schemeClr val="dk1"/>
                        </a:solidFill>
                        <a:latin typeface="+mn-lt"/>
                        <a:ea typeface="+mn-ea"/>
                        <a:cs typeface="+mn-cs"/>
                      </a:endParaRPr>
                    </a:p>
                    <a:p>
                      <a:pPr algn="l"/>
                      <a:r>
                        <a:rPr lang="en-IN" sz="1200" dirty="0"/>
                        <a:t>Published </a:t>
                      </a:r>
                      <a:r>
                        <a:rPr lang="en-US" sz="1200" b="0" i="0" u="none" strike="noStrike" kern="1200" baseline="0" dirty="0">
                          <a:solidFill>
                            <a:schemeClr val="dk1"/>
                          </a:solidFill>
                          <a:latin typeface="+mn-lt"/>
                          <a:ea typeface="+mn-ea"/>
                          <a:cs typeface="+mn-cs"/>
                        </a:rPr>
                        <a:t>Year-2022</a:t>
                      </a:r>
                      <a:endParaRPr lang="en-IN" sz="1200" dirty="0"/>
                    </a:p>
                  </a:txBody>
                  <a:tcPr marL="68580" marR="68580" marT="34290" marB="34290"/>
                </a:tc>
                <a:tc>
                  <a:txBody>
                    <a:bodyPr/>
                    <a:lstStyle/>
                    <a:p>
                      <a:pPr algn="l"/>
                      <a:r>
                        <a:rPr lang="en-IN" sz="1200" dirty="0"/>
                        <a:t>Jian Yao</a:t>
                      </a:r>
                    </a:p>
                    <a:p>
                      <a:pPr algn="l"/>
                      <a:r>
                        <a:rPr lang="en-IN" sz="1200" dirty="0"/>
                        <a:t>Jin Xu</a:t>
                      </a:r>
                    </a:p>
                    <a:p>
                      <a:pPr algn="l"/>
                      <a:endParaRPr lang="en-IN" sz="1200" dirty="0"/>
                    </a:p>
                    <a:p>
                      <a:pPr algn="l"/>
                      <a:r>
                        <a:rPr lang="en-IN" sz="1200" dirty="0"/>
                        <a:t>Published in </a:t>
                      </a:r>
                      <a:r>
                        <a:rPr lang="en-IN" sz="1200" dirty="0" err="1"/>
                        <a:t>Hindawi</a:t>
                      </a:r>
                      <a:r>
                        <a:rPr lang="en-IN" sz="1200" dirty="0"/>
                        <a:t> as a paper.</a:t>
                      </a:r>
                    </a:p>
                  </a:txBody>
                  <a:tcPr marL="68580" marR="68580" marT="34290" marB="34290"/>
                </a:tc>
                <a:tc>
                  <a:txBody>
                    <a:bodyPr/>
                    <a:lstStyle/>
                    <a:p>
                      <a:pPr algn="l"/>
                      <a:r>
                        <a:rPr lang="en-US" sz="1200" dirty="0"/>
                        <a:t>The limitations and shortcomings of mutual information (MI) and information gain (IG) for text classification are discussed in this paper.</a:t>
                      </a:r>
                    </a:p>
                    <a:p>
                      <a:pPr algn="l"/>
                      <a:r>
                        <a:rPr lang="en-US" sz="1200" dirty="0"/>
                        <a:t>The statistical dependence between two variables is measured by the MI.</a:t>
                      </a:r>
                    </a:p>
                    <a:p>
                      <a:pPr algn="l"/>
                      <a:r>
                        <a:rPr lang="en-US" sz="1200" dirty="0"/>
                        <a:t>MI variation created exclusively for feature selection is called IG.</a:t>
                      </a:r>
                      <a:endParaRPr lang="en-IN" sz="1200" dirty="0"/>
                    </a:p>
                  </a:txBody>
                  <a:tcPr marL="68580" marR="68580" marT="34290" marB="34290"/>
                </a:tc>
                <a:tc>
                  <a:txBody>
                    <a:bodyPr/>
                    <a:lstStyle/>
                    <a:p>
                      <a:pPr algn="l"/>
                      <a:r>
                        <a:rPr lang="en-US" sz="1200" dirty="0"/>
                        <a:t>We need more reliable and effective feature selection techniques for classifying text and strategies for selecting features by taking into account how they interact.</a:t>
                      </a:r>
                    </a:p>
                    <a:p>
                      <a:pPr algn="l"/>
                      <a:endParaRPr lang="en-IN" sz="1200" dirty="0"/>
                    </a:p>
                  </a:txBody>
                  <a:tcPr marL="68580" marR="68580" marT="34290" marB="34290"/>
                </a:tc>
                <a:extLst>
                  <a:ext uri="{0D108BD9-81ED-4DB2-BD59-A6C34878D82A}">
                    <a16:rowId xmlns:a16="http://schemas.microsoft.com/office/drawing/2014/main" val="3324888257"/>
                  </a:ext>
                </a:extLst>
              </a:tr>
            </a:tbl>
          </a:graphicData>
        </a:graphic>
      </p:graphicFrame>
      <p:sp>
        <p:nvSpPr>
          <p:cNvPr id="7" name="TextBox 6">
            <a:extLst>
              <a:ext uri="{FF2B5EF4-FFF2-40B4-BE49-F238E27FC236}">
                <a16:creationId xmlns:a16="http://schemas.microsoft.com/office/drawing/2014/main" id="{3F3BB4D3-4B6F-0CFA-F169-BAF30559AD5B}"/>
              </a:ext>
            </a:extLst>
          </p:cNvPr>
          <p:cNvSpPr txBox="1"/>
          <p:nvPr/>
        </p:nvSpPr>
        <p:spPr>
          <a:xfrm>
            <a:off x="230933" y="746808"/>
            <a:ext cx="4394719" cy="584775"/>
          </a:xfrm>
          <a:prstGeom prst="rect">
            <a:avLst/>
          </a:prstGeom>
          <a:noFill/>
        </p:spPr>
        <p:txBody>
          <a:bodyPr wrap="square" rtlCol="0">
            <a:spAutoFit/>
          </a:bodyPr>
          <a:lstStyle/>
          <a:p>
            <a:pPr defTabSz="342900" hangingPunct="1"/>
            <a:r>
              <a:rPr lang="en-IN" sz="3200" kern="1200" dirty="0">
                <a:solidFill>
                  <a:prstClr val="black"/>
                </a:solidFill>
                <a:latin typeface="Trebuchet MS" panose="020B0603020202020204"/>
                <a:ea typeface="+mn-ea"/>
                <a:cs typeface="+mn-cs"/>
              </a:rPr>
              <a:t>Literature Survey</a:t>
            </a:r>
          </a:p>
        </p:txBody>
      </p:sp>
    </p:spTree>
    <p:extLst>
      <p:ext uri="{BB962C8B-B14F-4D97-AF65-F5344CB8AC3E}">
        <p14:creationId xmlns:p14="http://schemas.microsoft.com/office/powerpoint/2010/main" val="1214435300"/>
      </p:ext>
    </p:extLst>
  </p:cSld>
  <p:clrMapOvr>
    <a:masterClrMapping/>
  </p:clrMapOvr>
</p:sld>
</file>

<file path=ppt/theme/theme1.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2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1_Default Design">
  <a:themeElements>
    <a:clrScheme name="11_Default Design">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11_Default Design">
      <a:majorFont>
        <a:latin typeface="Helvetica"/>
        <a:ea typeface="Helvetica"/>
        <a:cs typeface="Helvetica"/>
      </a:majorFont>
      <a:minorFont>
        <a:latin typeface="Arial"/>
        <a:ea typeface="Arial"/>
        <a:cs typeface="Arial"/>
      </a:minorFont>
    </a:fontScheme>
    <a:fmtScheme name="11_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Template - Approval Presentation</Template>
  <TotalTime>8845</TotalTime>
  <Words>5208</Words>
  <Application>Microsoft Office PowerPoint</Application>
  <PresentationFormat>On-screen Show (4:3)</PresentationFormat>
  <Paragraphs>433</Paragraphs>
  <Slides>49</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Aptos</vt:lpstr>
      <vt:lpstr>Arial</vt:lpstr>
      <vt:lpstr>Calibri</vt:lpstr>
      <vt:lpstr>Google Sans</vt:lpstr>
      <vt:lpstr>Times New Roman</vt:lpstr>
      <vt:lpstr>Trebuchet MS</vt:lpstr>
      <vt:lpstr>11_Default Design</vt:lpstr>
      <vt:lpstr>12_Default Design</vt:lpstr>
      <vt:lpstr>Automatic Topic Identification in Destination Review using Hybrid Topic Modelling Techniques   Final Team ID: P-122  Panel No.: </vt:lpstr>
      <vt:lpstr>Problem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Literature Summary </vt:lpstr>
      <vt:lpstr>Literature Summary</vt:lpstr>
      <vt:lpstr>Justification for the Proposed Problem</vt:lpstr>
      <vt:lpstr>Software/Tools Requirements</vt:lpstr>
      <vt:lpstr>PowerPoint Presentation</vt:lpstr>
      <vt:lpstr>Data Set</vt:lpstr>
      <vt:lpstr>Architecture </vt:lpstr>
      <vt:lpstr>PowerPoint Presentation</vt:lpstr>
      <vt:lpstr>PowerPoint Presentation</vt:lpstr>
      <vt:lpstr>BERT</vt:lpstr>
      <vt:lpstr>BERT</vt:lpstr>
      <vt:lpstr>Finding Optimal value of k</vt:lpstr>
      <vt:lpstr>PowerPoint Presentation</vt:lpstr>
      <vt:lpstr>PowerPoint Presentation</vt:lpstr>
      <vt:lpstr>PowerPoint Presentation</vt:lpstr>
      <vt:lpstr>GPT-2</vt:lpstr>
      <vt:lpstr>Finding Optimal value of 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Conclusion</vt:lpstr>
      <vt:lpstr>Conclusion</vt:lpstr>
      <vt:lpstr>References</vt:lpstr>
      <vt:lpstr>References</vt:lpstr>
      <vt:lpstr>bangalore</vt:lpstr>
      <vt:lpstr>Hampi</vt:lpstr>
      <vt:lpstr>Hassan</vt:lpstr>
      <vt:lpstr>Kollur</vt:lpstr>
      <vt:lpstr>Mysore</vt:lpstr>
      <vt:lpstr>Pattadakal</vt:lpstr>
      <vt:lpstr>Udupi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Detection System</dc:title>
  <dc:creator>sundar rathinavel</dc:creator>
  <cp:lastModifiedBy>Majji Nitin Sai</cp:lastModifiedBy>
  <cp:revision>239</cp:revision>
  <dcterms:modified xsi:type="dcterms:W3CDTF">2024-01-03T05:10:55Z</dcterms:modified>
</cp:coreProperties>
</file>